
<file path=[Content_Types].xml><?xml version="1.0" encoding="utf-8"?>
<Types xmlns="http://schemas.openxmlformats.org/package/2006/content-types">
  <Default Extension="fntdata" ContentType="application/x-fontdata"/>
  <Default Extension="jpg" ContentType="image/jp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4"/>
  </p:sldMasterIdLst>
  <p:notesMasterIdLst>
    <p:notesMasterId r:id="rId48"/>
  </p:notesMasterIdLst>
  <p:sldIdLst>
    <p:sldId id="256" r:id="rId5"/>
    <p:sldId id="331" r:id="rId6"/>
    <p:sldId id="8634" r:id="rId7"/>
    <p:sldId id="8638" r:id="rId8"/>
    <p:sldId id="8628" r:id="rId9"/>
    <p:sldId id="8648" r:id="rId10"/>
    <p:sldId id="8651" r:id="rId11"/>
    <p:sldId id="8649" r:id="rId12"/>
    <p:sldId id="8650" r:id="rId13"/>
    <p:sldId id="8652" r:id="rId14"/>
    <p:sldId id="8639" r:id="rId15"/>
    <p:sldId id="8645" r:id="rId16"/>
    <p:sldId id="8653" r:id="rId17"/>
    <p:sldId id="8656" r:id="rId18"/>
    <p:sldId id="8657" r:id="rId19"/>
    <p:sldId id="8671" r:id="rId20"/>
    <p:sldId id="8660" r:id="rId21"/>
    <p:sldId id="8661" r:id="rId22"/>
    <p:sldId id="8662" r:id="rId23"/>
    <p:sldId id="8664" r:id="rId24"/>
    <p:sldId id="8665" r:id="rId25"/>
    <p:sldId id="8669" r:id="rId26"/>
    <p:sldId id="8666" r:id="rId27"/>
    <p:sldId id="8670" r:id="rId28"/>
    <p:sldId id="8667" r:id="rId29"/>
    <p:sldId id="8668" r:id="rId30"/>
    <p:sldId id="8654" r:id="rId31"/>
    <p:sldId id="8655" r:id="rId32"/>
    <p:sldId id="8640" r:id="rId33"/>
    <p:sldId id="8641" r:id="rId34"/>
    <p:sldId id="8642" r:id="rId35"/>
    <p:sldId id="8643" r:id="rId36"/>
    <p:sldId id="8644" r:id="rId37"/>
    <p:sldId id="8658" r:id="rId38"/>
    <p:sldId id="8672" r:id="rId39"/>
    <p:sldId id="8673" r:id="rId40"/>
    <p:sldId id="8674" r:id="rId41"/>
    <p:sldId id="8659" r:id="rId42"/>
    <p:sldId id="8646" r:id="rId43"/>
    <p:sldId id="8647" r:id="rId44"/>
    <p:sldId id="8663" r:id="rId45"/>
    <p:sldId id="8615" r:id="rId46"/>
    <p:sldId id="268" r:id="rId47"/>
  </p:sldIdLst>
  <p:sldSz cx="18288000" cy="10287000"/>
  <p:notesSz cx="6858000" cy="9144000"/>
  <p:embeddedFontLst>
    <p:embeddedFont>
      <p:font typeface="Poppins" panose="00000500000000000000" pitchFamily="2" charset="0"/>
      <p:regular r:id="rId49"/>
      <p:bold r:id="rId50"/>
      <p:italic r:id="rId51"/>
      <p:boldItalic r:id="rId5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91" roundtripDataSignature="AMtx7miCuhGeosWqeH/wf4kyj2KadRk8+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69CF1AB2-1976-4502-BF36-3FF5EA218861}" styleName="Estilo medio 4 - Énfasis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8A107856-5554-42FB-B03E-39F5DBC370BA}" styleName="Estilo medio 4 - Énfasis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5A111915-BE36-4E01-A7E5-04B1672EAD32}" styleName="Estilo claro 2 - Acento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385" autoAdjust="0"/>
    <p:restoredTop sz="94660"/>
  </p:normalViewPr>
  <p:slideViewPr>
    <p:cSldViewPr snapToGrid="0">
      <p:cViewPr varScale="1">
        <p:scale>
          <a:sx n="105" d="100"/>
          <a:sy n="105" d="100"/>
        </p:scale>
        <p:origin x="762" y="168"/>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font" Target="fonts/font2.fntdata"/><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92"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91" Type="http://customschemas.google.com/relationships/presentationmetadata" Target="meta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font" Target="fonts/font1.fntdata"/><Relationship Id="rId95"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font" Target="fonts/font4.fntdata"/><Relationship Id="rId9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font" Target="fonts/font3.fntdata"/><Relationship Id="rId93" Type="http://schemas.openxmlformats.org/officeDocument/2006/relationships/viewProps" Target="viewProps.xml"/><Relationship Id="rId3" Type="http://schemas.openxmlformats.org/officeDocument/2006/relationships/customXml" Target="../customXml/item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3962400" cy="3429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5180013" y="0"/>
            <a:ext cx="3962400" cy="3429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2857500" y="512763"/>
            <a:ext cx="3429000" cy="25669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914400" y="3251200"/>
            <a:ext cx="7315200" cy="3081338"/>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6502400"/>
            <a:ext cx="3962400" cy="341313"/>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5180013" y="6502400"/>
            <a:ext cx="3962400" cy="341313"/>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s-MX" sz="1200" b="0" i="0" u="none" strike="noStrike" cap="none">
                <a:solidFill>
                  <a:schemeClr val="dk1"/>
                </a:solidFill>
                <a:latin typeface="Calibri"/>
                <a:ea typeface="Calibri"/>
                <a:cs typeface="Calibri"/>
                <a:sym typeface="Calibri"/>
              </a:rPr>
              <a:t>‹Nº›</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86" name="Google Shape;86;p1:notes"/>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p8:notes"/>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9" name="Google Shape;359;p8:notes"/>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5"/>
        <p:cNvGrpSpPr/>
        <p:nvPr/>
      </p:nvGrpSpPr>
      <p:grpSpPr>
        <a:xfrm>
          <a:off x="0" y="0"/>
          <a:ext cx="0" cy="0"/>
          <a:chOff x="0" y="0"/>
          <a:chExt cx="0" cy="0"/>
        </a:xfrm>
      </p:grpSpPr>
      <p:sp>
        <p:nvSpPr>
          <p:cNvPr id="16" name="Google Shape;16;p1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 name="Google Shape;17;p1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 name="Google Shape;18;p1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17"/>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17"/>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rm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61" name="Google Shape;61;p17"/>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2" name="Google Shape;62;p1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1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1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18"/>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18"/>
          <p:cNvSpPr>
            <a:spLocks noGrp="1"/>
          </p:cNvSpPr>
          <p:nvPr>
            <p:ph type="pic" idx="2"/>
          </p:nvPr>
        </p:nvSpPr>
        <p:spPr>
          <a:xfrm>
            <a:off x="1792288" y="612775"/>
            <a:ext cx="5486400" cy="4114800"/>
          </a:xfrm>
          <a:prstGeom prst="rect">
            <a:avLst/>
          </a:prstGeom>
          <a:noFill/>
          <a:ln>
            <a:noFill/>
          </a:ln>
        </p:spPr>
      </p:sp>
      <p:sp>
        <p:nvSpPr>
          <p:cNvPr id="68" name="Google Shape;68;p18"/>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9" name="Google Shape;69;p1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1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1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19"/>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19"/>
          <p:cNvSpPr txBox="1">
            <a:spLocks noGrp="1"/>
          </p:cNvSpPr>
          <p:nvPr>
            <p:ph type="body" idx="1"/>
          </p:nvPr>
        </p:nvSpPr>
        <p:spPr>
          <a:xfrm rot="5400000">
            <a:off x="2309019" y="-251618"/>
            <a:ext cx="4525963" cy="82296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5" name="Google Shape;75;p1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1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1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20"/>
          <p:cNvSpPr txBox="1">
            <a:spLocks noGrp="1"/>
          </p:cNvSpPr>
          <p:nvPr>
            <p:ph type="title"/>
          </p:nvPr>
        </p:nvSpPr>
        <p:spPr>
          <a:xfrm rot="5400000">
            <a:off x="4732338" y="2171701"/>
            <a:ext cx="5851525" cy="20574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20"/>
          <p:cNvSpPr txBox="1">
            <a:spLocks noGrp="1"/>
          </p:cNvSpPr>
          <p:nvPr>
            <p:ph type="body" idx="1"/>
          </p:nvPr>
        </p:nvSpPr>
        <p:spPr>
          <a:xfrm rot="5400000">
            <a:off x="541338" y="190500"/>
            <a:ext cx="5851525" cy="60198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81" name="Google Shape;81;p2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2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2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9"/>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9"/>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 name="Google Shape;12;p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MX"/>
              <a:t>‹Nº›</a:t>
            </a:fld>
            <a:endParaRPr/>
          </a:p>
        </p:txBody>
      </p:sp>
    </p:spTree>
  </p:cSld>
  <p:clrMap bg1="lt1" tx1="dk1" bg2="dk2" tx2="lt2" accent1="accent1" accent2="accent2" accent3="accent3" accent4="accent4" accent5="accent5" accent6="accent6" hlink="hlink" folHlink="folHlink"/>
  <p:sldLayoutIdLst>
    <p:sldLayoutId id="2147483649" r:id="rId1"/>
    <p:sldLayoutId id="2147483656" r:id="rId2"/>
    <p:sldLayoutId id="2147483657" r:id="rId3"/>
    <p:sldLayoutId id="2147483658" r:id="rId4"/>
    <p:sldLayoutId id="2147483659" r:id="rId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8.svg"/></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8.svg"/></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image" Target="../media/image8.svg"/></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20.jp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9.jpg"/><Relationship Id="rId5" Type="http://schemas.openxmlformats.org/officeDocument/2006/relationships/image" Target="../media/image18.png"/><Relationship Id="rId4" Type="http://schemas.openxmlformats.org/officeDocument/2006/relationships/image" Target="../media/image8.svg"/></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8.svg"/></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8.svg"/></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8.svg"/></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8.svg"/></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21.png"/><Relationship Id="rId4" Type="http://schemas.openxmlformats.org/officeDocument/2006/relationships/image" Target="../media/image8.svg"/></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8.sv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8.svg"/></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8.svg"/></Relationships>
</file>

<file path=ppt/slides/_rels/slide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22.png"/><Relationship Id="rId4" Type="http://schemas.openxmlformats.org/officeDocument/2006/relationships/image" Target="../media/image8.svg"/></Relationships>
</file>

<file path=ppt/slides/_rels/slide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8.svg"/></Relationships>
</file>

<file path=ppt/slides/_rels/slide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23.png"/><Relationship Id="rId4" Type="http://schemas.openxmlformats.org/officeDocument/2006/relationships/image" Target="../media/image8.svg"/></Relationships>
</file>

<file path=ppt/slides/_rels/slide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24.png"/><Relationship Id="rId4" Type="http://schemas.openxmlformats.org/officeDocument/2006/relationships/image" Target="../media/image8.svg"/></Relationships>
</file>

<file path=ppt/slides/_rels/slide2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25.png"/><Relationship Id="rId4" Type="http://schemas.openxmlformats.org/officeDocument/2006/relationships/image" Target="../media/image8.svg"/></Relationships>
</file>

<file path=ppt/slides/_rels/slide2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26.png"/><Relationship Id="rId4" Type="http://schemas.openxmlformats.org/officeDocument/2006/relationships/image" Target="../media/image8.svg"/></Relationships>
</file>

<file path=ppt/slides/_rels/slide2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27.png"/><Relationship Id="rId4" Type="http://schemas.openxmlformats.org/officeDocument/2006/relationships/image" Target="../media/image8.svg"/></Relationships>
</file>

<file path=ppt/slides/_rels/slide2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28.png"/><Relationship Id="rId4" Type="http://schemas.openxmlformats.org/officeDocument/2006/relationships/image" Target="../media/image8.sv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29.png"/><Relationship Id="rId4" Type="http://schemas.openxmlformats.org/officeDocument/2006/relationships/image" Target="../media/image8.svg"/></Relationships>
</file>

<file path=ppt/slides/_rels/slide3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30.png"/><Relationship Id="rId4" Type="http://schemas.openxmlformats.org/officeDocument/2006/relationships/image" Target="../media/image8.svg"/></Relationships>
</file>

<file path=ppt/slides/_rels/slide3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31.png"/><Relationship Id="rId4" Type="http://schemas.openxmlformats.org/officeDocument/2006/relationships/image" Target="../media/image8.svg"/></Relationships>
</file>

<file path=ppt/slides/_rels/slide3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32.png"/><Relationship Id="rId4" Type="http://schemas.openxmlformats.org/officeDocument/2006/relationships/image" Target="../media/image8.svg"/></Relationships>
</file>

<file path=ppt/slides/_rels/slide3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8.svg"/></Relationships>
</file>

<file path=ppt/slides/_rels/slide3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8.svg"/></Relationships>
</file>

<file path=ppt/slides/_rels/slide3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8.svg"/></Relationships>
</file>

<file path=ppt/slides/_rels/slide3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8.svg"/></Relationships>
</file>

<file path=ppt/slides/_rels/slide3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33.png"/><Relationship Id="rId4" Type="http://schemas.openxmlformats.org/officeDocument/2006/relationships/image" Target="../media/image8.svg"/></Relationships>
</file>

<file path=ppt/slides/_rels/slide3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34.png"/><Relationship Id="rId4" Type="http://schemas.openxmlformats.org/officeDocument/2006/relationships/image" Target="../media/image8.sv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svg"/></Relationships>
</file>

<file path=ppt/slides/_rels/slide4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8.svg"/></Relationships>
</file>

<file path=ppt/slides/_rels/slide4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34.png"/><Relationship Id="rId4" Type="http://schemas.openxmlformats.org/officeDocument/2006/relationships/image" Target="../media/image8.svg"/></Relationships>
</file>

<file path=ppt/slides/_rels/slide4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8.svg"/></Relationships>
</file>

<file path=ppt/slides/_rels/slide43.xml.rels><?xml version="1.0" encoding="UTF-8" standalone="yes"?>
<Relationships xmlns="http://schemas.openxmlformats.org/package/2006/relationships"><Relationship Id="rId8" Type="http://schemas.openxmlformats.org/officeDocument/2006/relationships/hyperlink" Target="http://www.enyoi.co" TargetMode="External"/><Relationship Id="rId13" Type="http://schemas.openxmlformats.org/officeDocument/2006/relationships/image" Target="../media/image1.png"/><Relationship Id="rId3" Type="http://schemas.openxmlformats.org/officeDocument/2006/relationships/image" Target="../media/image2.png"/><Relationship Id="rId7" Type="http://schemas.openxmlformats.org/officeDocument/2006/relationships/image" Target="../media/image38.png"/><Relationship Id="rId12"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hyperlink" Target="https://www.instagram.com/enyoi.co/" TargetMode="External"/><Relationship Id="rId11" Type="http://schemas.openxmlformats.org/officeDocument/2006/relationships/hyperlink" Target="https://www.tiktok.com/@enyoi.co" TargetMode="External"/><Relationship Id="rId5" Type="http://schemas.openxmlformats.org/officeDocument/2006/relationships/image" Target="../media/image37.png"/><Relationship Id="rId10" Type="http://schemas.openxmlformats.org/officeDocument/2006/relationships/image" Target="../media/image40.png"/><Relationship Id="rId4" Type="http://schemas.openxmlformats.org/officeDocument/2006/relationships/hyperlink" Target="https://wa.me/573206649412" TargetMode="External"/><Relationship Id="rId9" Type="http://schemas.openxmlformats.org/officeDocument/2006/relationships/image" Target="../media/image39.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8.sv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8.sv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8.sv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14.png"/><Relationship Id="rId4" Type="http://schemas.openxmlformats.org/officeDocument/2006/relationships/image" Target="../media/image8.sv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8.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
          <p:cNvSpPr/>
          <p:nvPr/>
        </p:nvSpPr>
        <p:spPr>
          <a:xfrm>
            <a:off x="358764" y="455568"/>
            <a:ext cx="3004519" cy="1201808"/>
          </a:xfrm>
          <a:custGeom>
            <a:avLst/>
            <a:gdLst/>
            <a:ahLst/>
            <a:cxnLst/>
            <a:rect l="l" t="t" r="r" b="b"/>
            <a:pathLst>
              <a:path w="3457174" h="1382870" extrusionOk="0">
                <a:moveTo>
                  <a:pt x="0" y="0"/>
                </a:moveTo>
                <a:lnTo>
                  <a:pt x="3457174" y="0"/>
                </a:lnTo>
                <a:lnTo>
                  <a:pt x="3457174" y="1382870"/>
                </a:lnTo>
                <a:lnTo>
                  <a:pt x="0" y="1382870"/>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89" name="Google Shape;89;p1"/>
          <p:cNvGrpSpPr/>
          <p:nvPr/>
        </p:nvGrpSpPr>
        <p:grpSpPr>
          <a:xfrm rot="10800000">
            <a:off x="10392303" y="15240"/>
            <a:ext cx="7895697" cy="10431661"/>
            <a:chOff x="0" y="-38100"/>
            <a:chExt cx="2079525" cy="2747433"/>
          </a:xfrm>
        </p:grpSpPr>
        <p:sp>
          <p:nvSpPr>
            <p:cNvPr id="90" name="Google Shape;90;p1"/>
            <p:cNvSpPr/>
            <p:nvPr/>
          </p:nvSpPr>
          <p:spPr>
            <a:xfrm>
              <a:off x="0" y="0"/>
              <a:ext cx="2079525" cy="2709333"/>
            </a:xfrm>
            <a:custGeom>
              <a:avLst/>
              <a:gdLst/>
              <a:ahLst/>
              <a:cxnLst/>
              <a:rect l="l" t="t" r="r" b="b"/>
              <a:pathLst>
                <a:path w="2079525" h="2709333" extrusionOk="0">
                  <a:moveTo>
                    <a:pt x="0" y="0"/>
                  </a:moveTo>
                  <a:lnTo>
                    <a:pt x="2079525" y="0"/>
                  </a:lnTo>
                  <a:lnTo>
                    <a:pt x="2079525" y="2709333"/>
                  </a:lnTo>
                  <a:lnTo>
                    <a:pt x="0" y="2709333"/>
                  </a:lnTo>
                  <a:close/>
                </a:path>
              </a:pathLst>
            </a:custGeom>
            <a:gradFill>
              <a:gsLst>
                <a:gs pos="0">
                  <a:srgbClr val="6B1374"/>
                </a:gs>
                <a:gs pos="33333">
                  <a:srgbClr val="700A89"/>
                </a:gs>
                <a:gs pos="66667">
                  <a:srgbClr val="C20052"/>
                </a:gs>
                <a:gs pos="100000">
                  <a:srgbClr val="FF0055"/>
                </a:gs>
              </a:gsLst>
              <a:lin ang="54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1" name="Google Shape;91;p1"/>
            <p:cNvSpPr txBox="1"/>
            <p:nvPr/>
          </p:nvSpPr>
          <p:spPr>
            <a:xfrm>
              <a:off x="0" y="-38100"/>
              <a:ext cx="2079525" cy="2747433"/>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sp>
        <p:nvSpPr>
          <p:cNvPr id="92" name="Google Shape;92;p1"/>
          <p:cNvSpPr/>
          <p:nvPr/>
        </p:nvSpPr>
        <p:spPr>
          <a:xfrm>
            <a:off x="9562641" y="4953536"/>
            <a:ext cx="4777510" cy="4687932"/>
          </a:xfrm>
          <a:custGeom>
            <a:avLst/>
            <a:gdLst/>
            <a:ahLst/>
            <a:cxnLst/>
            <a:rect l="l" t="t" r="r" b="b"/>
            <a:pathLst>
              <a:path w="4777510" h="4687932" extrusionOk="0">
                <a:moveTo>
                  <a:pt x="0" y="0"/>
                </a:moveTo>
                <a:lnTo>
                  <a:pt x="4777511" y="0"/>
                </a:lnTo>
                <a:lnTo>
                  <a:pt x="4777511" y="4687932"/>
                </a:lnTo>
                <a:lnTo>
                  <a:pt x="0" y="4687932"/>
                </a:lnTo>
                <a:lnTo>
                  <a:pt x="0" y="0"/>
                </a:lnTo>
                <a:close/>
              </a:path>
            </a:pathLst>
          </a:cu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3" name="Google Shape;93;p1"/>
          <p:cNvSpPr/>
          <p:nvPr/>
        </p:nvSpPr>
        <p:spPr>
          <a:xfrm rot="10800000">
            <a:off x="14340152" y="455568"/>
            <a:ext cx="4777510" cy="4687932"/>
          </a:xfrm>
          <a:custGeom>
            <a:avLst/>
            <a:gdLst/>
            <a:ahLst/>
            <a:cxnLst/>
            <a:rect l="l" t="t" r="r" b="b"/>
            <a:pathLst>
              <a:path w="4777510" h="4687932" extrusionOk="0">
                <a:moveTo>
                  <a:pt x="0" y="0"/>
                </a:moveTo>
                <a:lnTo>
                  <a:pt x="4777510" y="0"/>
                </a:lnTo>
                <a:lnTo>
                  <a:pt x="4777510" y="4687932"/>
                </a:lnTo>
                <a:lnTo>
                  <a:pt x="0" y="4687932"/>
                </a:lnTo>
                <a:lnTo>
                  <a:pt x="0" y="0"/>
                </a:lnTo>
                <a:close/>
              </a:path>
            </a:pathLst>
          </a:cu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94" name="Google Shape;94;p1"/>
          <p:cNvGrpSpPr/>
          <p:nvPr/>
        </p:nvGrpSpPr>
        <p:grpSpPr>
          <a:xfrm rot="1460314">
            <a:off x="10691684" y="4380706"/>
            <a:ext cx="7356554" cy="1393786"/>
            <a:chOff x="0" y="-38100"/>
            <a:chExt cx="1937529" cy="367088"/>
          </a:xfrm>
        </p:grpSpPr>
        <p:sp>
          <p:nvSpPr>
            <p:cNvPr id="95" name="Google Shape;95;p1"/>
            <p:cNvSpPr/>
            <p:nvPr/>
          </p:nvSpPr>
          <p:spPr>
            <a:xfrm>
              <a:off x="0" y="0"/>
              <a:ext cx="1937528" cy="328988"/>
            </a:xfrm>
            <a:custGeom>
              <a:avLst/>
              <a:gdLst/>
              <a:ahLst/>
              <a:cxnLst/>
              <a:rect l="l" t="t" r="r" b="b"/>
              <a:pathLst>
                <a:path w="1937528" h="328988" extrusionOk="0">
                  <a:moveTo>
                    <a:pt x="105238" y="0"/>
                  </a:moveTo>
                  <a:lnTo>
                    <a:pt x="1832290" y="0"/>
                  </a:lnTo>
                  <a:cubicBezTo>
                    <a:pt x="1860201" y="0"/>
                    <a:pt x="1886969" y="11088"/>
                    <a:pt x="1906705" y="30824"/>
                  </a:cubicBezTo>
                  <a:cubicBezTo>
                    <a:pt x="1926441" y="50560"/>
                    <a:pt x="1937528" y="77327"/>
                    <a:pt x="1937528" y="105238"/>
                  </a:cubicBezTo>
                  <a:lnTo>
                    <a:pt x="1937528" y="223749"/>
                  </a:lnTo>
                  <a:cubicBezTo>
                    <a:pt x="1937528" y="281871"/>
                    <a:pt x="1890412" y="328988"/>
                    <a:pt x="1832290" y="328988"/>
                  </a:cubicBezTo>
                  <a:lnTo>
                    <a:pt x="105238" y="328988"/>
                  </a:lnTo>
                  <a:cubicBezTo>
                    <a:pt x="77327" y="328988"/>
                    <a:pt x="50560" y="317900"/>
                    <a:pt x="30824" y="298164"/>
                  </a:cubicBezTo>
                  <a:cubicBezTo>
                    <a:pt x="11088" y="278428"/>
                    <a:pt x="0" y="251660"/>
                    <a:pt x="0" y="223749"/>
                  </a:cubicBezTo>
                  <a:lnTo>
                    <a:pt x="0" y="105238"/>
                  </a:lnTo>
                  <a:cubicBezTo>
                    <a:pt x="0" y="47117"/>
                    <a:pt x="47117" y="0"/>
                    <a:pt x="105238"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6" name="Google Shape;96;p1"/>
            <p:cNvSpPr txBox="1"/>
            <p:nvPr/>
          </p:nvSpPr>
          <p:spPr>
            <a:xfrm>
              <a:off x="0" y="-38100"/>
              <a:ext cx="1937529" cy="367088"/>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97" name="Google Shape;97;p1"/>
          <p:cNvGrpSpPr/>
          <p:nvPr/>
        </p:nvGrpSpPr>
        <p:grpSpPr>
          <a:xfrm rot="10800000">
            <a:off x="-536261" y="9574006"/>
            <a:ext cx="8704395" cy="279585"/>
            <a:chOff x="0" y="-38100"/>
            <a:chExt cx="2292515" cy="73635"/>
          </a:xfrm>
        </p:grpSpPr>
        <p:sp>
          <p:nvSpPr>
            <p:cNvPr id="98" name="Google Shape;98;p1"/>
            <p:cNvSpPr/>
            <p:nvPr/>
          </p:nvSpPr>
          <p:spPr>
            <a:xfrm>
              <a:off x="0" y="0"/>
              <a:ext cx="2292515" cy="35535"/>
            </a:xfrm>
            <a:custGeom>
              <a:avLst/>
              <a:gdLst/>
              <a:ahLst/>
              <a:cxnLst/>
              <a:rect l="l" t="t" r="r" b="b"/>
              <a:pathLst>
                <a:path w="2292515" h="35535" extrusionOk="0">
                  <a:moveTo>
                    <a:pt x="17768" y="0"/>
                  </a:moveTo>
                  <a:lnTo>
                    <a:pt x="2274747" y="0"/>
                  </a:lnTo>
                  <a:cubicBezTo>
                    <a:pt x="2284560" y="0"/>
                    <a:pt x="2292515" y="7955"/>
                    <a:pt x="2292515" y="17768"/>
                  </a:cubicBezTo>
                  <a:lnTo>
                    <a:pt x="2292515" y="17768"/>
                  </a:lnTo>
                  <a:cubicBezTo>
                    <a:pt x="2292515" y="22480"/>
                    <a:pt x="2290643" y="26999"/>
                    <a:pt x="2287311" y="30331"/>
                  </a:cubicBezTo>
                  <a:cubicBezTo>
                    <a:pt x="2283978" y="33663"/>
                    <a:pt x="2279459" y="35535"/>
                    <a:pt x="2274747" y="35535"/>
                  </a:cubicBezTo>
                  <a:lnTo>
                    <a:pt x="17768" y="35535"/>
                  </a:lnTo>
                  <a:cubicBezTo>
                    <a:pt x="13055" y="35535"/>
                    <a:pt x="8536" y="33663"/>
                    <a:pt x="5204" y="30331"/>
                  </a:cubicBezTo>
                  <a:cubicBezTo>
                    <a:pt x="1872" y="26999"/>
                    <a:pt x="0" y="22480"/>
                    <a:pt x="0" y="17768"/>
                  </a:cubicBezTo>
                  <a:lnTo>
                    <a:pt x="0" y="17768"/>
                  </a:lnTo>
                  <a:cubicBezTo>
                    <a:pt x="0" y="13055"/>
                    <a:pt x="1872" y="8536"/>
                    <a:pt x="5204" y="5204"/>
                  </a:cubicBezTo>
                  <a:cubicBezTo>
                    <a:pt x="8536" y="1872"/>
                    <a:pt x="13055" y="0"/>
                    <a:pt x="17768" y="0"/>
                  </a:cubicBezTo>
                  <a:close/>
                </a:path>
              </a:pathLst>
            </a:custGeom>
            <a:gradFill>
              <a:gsLst>
                <a:gs pos="0">
                  <a:srgbClr val="6B1374"/>
                </a:gs>
                <a:gs pos="33333">
                  <a:srgbClr val="700A89"/>
                </a:gs>
                <a:gs pos="66667">
                  <a:srgbClr val="C20052"/>
                </a:gs>
                <a:gs pos="100000">
                  <a:srgbClr val="FF0055"/>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9" name="Google Shape;99;p1"/>
            <p:cNvSpPr txBox="1"/>
            <p:nvPr/>
          </p:nvSpPr>
          <p:spPr>
            <a:xfrm>
              <a:off x="0" y="-38100"/>
              <a:ext cx="2292514" cy="73635"/>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sp>
        <p:nvSpPr>
          <p:cNvPr id="100" name="Google Shape;100;p1"/>
          <p:cNvSpPr txBox="1"/>
          <p:nvPr/>
        </p:nvSpPr>
        <p:spPr>
          <a:xfrm>
            <a:off x="936246" y="3246292"/>
            <a:ext cx="8115300" cy="1895519"/>
          </a:xfrm>
          <a:prstGeom prst="rect">
            <a:avLst/>
          </a:prstGeom>
          <a:noFill/>
          <a:ln>
            <a:noFill/>
          </a:ln>
        </p:spPr>
        <p:txBody>
          <a:bodyPr spcFirstLastPara="1" wrap="square" lIns="0" tIns="0" rIns="0" bIns="0" anchor="t" anchorCtr="0">
            <a:spAutoFit/>
          </a:bodyPr>
          <a:lstStyle/>
          <a:p>
            <a:pPr marL="0" marR="0" lvl="0" indent="0" algn="ctr" rtl="0">
              <a:lnSpc>
                <a:spcPct val="140009"/>
              </a:lnSpc>
              <a:spcBef>
                <a:spcPts val="0"/>
              </a:spcBef>
              <a:spcAft>
                <a:spcPts val="0"/>
              </a:spcAft>
              <a:buNone/>
            </a:pPr>
            <a:r>
              <a:rPr lang="es-CO" sz="4399" b="1" dirty="0">
                <a:solidFill>
                  <a:srgbClr val="700A89"/>
                </a:solidFill>
                <a:latin typeface="Poppins"/>
                <a:ea typeface="Poppins"/>
                <a:cs typeface="Poppins"/>
                <a:sym typeface="Poppins"/>
              </a:rPr>
              <a:t>Introducción</a:t>
            </a:r>
          </a:p>
          <a:p>
            <a:pPr marL="0" marR="0" lvl="0" indent="0" algn="ctr" rtl="0">
              <a:lnSpc>
                <a:spcPct val="140009"/>
              </a:lnSpc>
              <a:spcBef>
                <a:spcPts val="0"/>
              </a:spcBef>
              <a:spcAft>
                <a:spcPts val="0"/>
              </a:spcAft>
              <a:buNone/>
            </a:pPr>
            <a:r>
              <a:rPr lang="es-CO" sz="4399" b="1" dirty="0">
                <a:solidFill>
                  <a:srgbClr val="700A89"/>
                </a:solidFill>
                <a:latin typeface="Poppins"/>
                <a:ea typeface="Poppins"/>
                <a:cs typeface="Poppins"/>
                <a:sym typeface="Poppins"/>
              </a:rPr>
              <a:t>A </a:t>
            </a:r>
            <a:r>
              <a:rPr lang="es-CO" sz="4399" b="1" dirty="0" err="1">
                <a:solidFill>
                  <a:srgbClr val="700A89"/>
                </a:solidFill>
                <a:latin typeface="Poppins"/>
                <a:ea typeface="Poppins"/>
                <a:cs typeface="Poppins"/>
                <a:sym typeface="Poppins"/>
              </a:rPr>
              <a:t>Spark</a:t>
            </a:r>
            <a:endParaRPr dirty="0"/>
          </a:p>
        </p:txBody>
      </p:sp>
      <p:pic>
        <p:nvPicPr>
          <p:cNvPr id="101" name="Google Shape;101;p1"/>
          <p:cNvPicPr preferRelativeResize="0"/>
          <p:nvPr/>
        </p:nvPicPr>
        <p:blipFill rotWithShape="1">
          <a:blip r:embed="rId5">
            <a:alphaModFix/>
          </a:blip>
          <a:srcRect l="53990" t="15859" r="8554" b="69322"/>
          <a:stretch/>
        </p:blipFill>
        <p:spPr>
          <a:xfrm>
            <a:off x="5181600" y="609324"/>
            <a:ext cx="4721448" cy="1048052"/>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C425DA-C642-089D-A5AF-13EA3C6DDB1F}"/>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6B13C3CD-B512-6E0C-25DD-1366593D3CFE}"/>
              </a:ext>
            </a:extLst>
          </p:cNvPr>
          <p:cNvSpPr/>
          <p:nvPr/>
        </p:nvSpPr>
        <p:spPr>
          <a:xfrm>
            <a:off x="16526945" y="207818"/>
            <a:ext cx="1388509" cy="555404"/>
          </a:xfrm>
          <a:custGeom>
            <a:avLst/>
            <a:gdLst/>
            <a:ahLst/>
            <a:cxnLst/>
            <a:rect l="l" t="t" r="r" b="b"/>
            <a:pathLst>
              <a:path w="1388509" h="555404">
                <a:moveTo>
                  <a:pt x="0" y="0"/>
                </a:moveTo>
                <a:lnTo>
                  <a:pt x="1388510" y="0"/>
                </a:lnTo>
                <a:lnTo>
                  <a:pt x="1388510" y="555404"/>
                </a:lnTo>
                <a:lnTo>
                  <a:pt x="0" y="555404"/>
                </a:lnTo>
                <a:lnTo>
                  <a:pt x="0" y="0"/>
                </a:lnTo>
                <a:close/>
              </a:path>
            </a:pathLst>
          </a:custGeom>
          <a:blipFill>
            <a:blip r:embed="rId2"/>
            <a:stretch>
              <a:fillRect/>
            </a:stretch>
          </a:blipFill>
        </p:spPr>
        <p:txBody>
          <a:bodyPr/>
          <a:lstStyle/>
          <a:p>
            <a:endParaRPr lang="es-CO"/>
          </a:p>
        </p:txBody>
      </p:sp>
      <p:grpSp>
        <p:nvGrpSpPr>
          <p:cNvPr id="3" name="Group 3">
            <a:extLst>
              <a:ext uri="{FF2B5EF4-FFF2-40B4-BE49-F238E27FC236}">
                <a16:creationId xmlns:a16="http://schemas.microsoft.com/office/drawing/2014/main" id="{518DB7C5-A2A0-2FBD-9747-2ACB34D59C43}"/>
              </a:ext>
            </a:extLst>
          </p:cNvPr>
          <p:cNvGrpSpPr/>
          <p:nvPr/>
        </p:nvGrpSpPr>
        <p:grpSpPr>
          <a:xfrm>
            <a:off x="-76200" y="0"/>
            <a:ext cx="449045" cy="10287000"/>
            <a:chOff x="0" y="0"/>
            <a:chExt cx="598727" cy="13716000"/>
          </a:xfrm>
        </p:grpSpPr>
        <p:grpSp>
          <p:nvGrpSpPr>
            <p:cNvPr id="4" name="Group 4">
              <a:extLst>
                <a:ext uri="{FF2B5EF4-FFF2-40B4-BE49-F238E27FC236}">
                  <a16:creationId xmlns:a16="http://schemas.microsoft.com/office/drawing/2014/main" id="{35DB6E80-2334-820E-C155-AF1CDD5D4518}"/>
                </a:ext>
              </a:extLst>
            </p:cNvPr>
            <p:cNvGrpSpPr/>
            <p:nvPr/>
          </p:nvGrpSpPr>
          <p:grpSpPr>
            <a:xfrm>
              <a:off x="77114" y="0"/>
              <a:ext cx="444500" cy="13716000"/>
              <a:chOff x="0" y="0"/>
              <a:chExt cx="87802" cy="2709333"/>
            </a:xfrm>
          </p:grpSpPr>
          <p:sp>
            <p:nvSpPr>
              <p:cNvPr id="5" name="Freeform 5">
                <a:extLst>
                  <a:ext uri="{FF2B5EF4-FFF2-40B4-BE49-F238E27FC236}">
                    <a16:creationId xmlns:a16="http://schemas.microsoft.com/office/drawing/2014/main" id="{CE48BBE0-32FE-06D6-A646-6B3AC0A75815}"/>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6" name="TextBox 6">
                <a:extLst>
                  <a:ext uri="{FF2B5EF4-FFF2-40B4-BE49-F238E27FC236}">
                    <a16:creationId xmlns:a16="http://schemas.microsoft.com/office/drawing/2014/main" id="{C07FACBB-A610-7C13-28C9-DA8D19FAFCC1}"/>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7" name="Freeform 7">
              <a:extLst>
                <a:ext uri="{FF2B5EF4-FFF2-40B4-BE49-F238E27FC236}">
                  <a16:creationId xmlns:a16="http://schemas.microsoft.com/office/drawing/2014/main" id="{F6D916FE-B168-8468-4319-01E4422F2E56}"/>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8" name="Freeform 8">
              <a:extLst>
                <a:ext uri="{FF2B5EF4-FFF2-40B4-BE49-F238E27FC236}">
                  <a16:creationId xmlns:a16="http://schemas.microsoft.com/office/drawing/2014/main" id="{D781E63C-7251-8846-4EAC-5262E650D924}"/>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grpSp>
          <p:nvGrpSpPr>
            <p:cNvPr id="9" name="Group 9">
              <a:extLst>
                <a:ext uri="{FF2B5EF4-FFF2-40B4-BE49-F238E27FC236}">
                  <a16:creationId xmlns:a16="http://schemas.microsoft.com/office/drawing/2014/main" id="{29AC02D4-EFF5-4F6A-FC14-036A1E7AD54D}"/>
                </a:ext>
              </a:extLst>
            </p:cNvPr>
            <p:cNvGrpSpPr/>
            <p:nvPr/>
          </p:nvGrpSpPr>
          <p:grpSpPr>
            <a:xfrm rot="1460314">
              <a:off x="1518" y="765089"/>
              <a:ext cx="595692" cy="135824"/>
              <a:chOff x="0" y="0"/>
              <a:chExt cx="1355149" cy="308989"/>
            </a:xfrm>
          </p:grpSpPr>
          <p:sp>
            <p:nvSpPr>
              <p:cNvPr id="10" name="Freeform 10">
                <a:extLst>
                  <a:ext uri="{FF2B5EF4-FFF2-40B4-BE49-F238E27FC236}">
                    <a16:creationId xmlns:a16="http://schemas.microsoft.com/office/drawing/2014/main" id="{171269A8-DD33-F32F-310C-126A762F6553}"/>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1" name="TextBox 11">
                <a:extLst>
                  <a:ext uri="{FF2B5EF4-FFF2-40B4-BE49-F238E27FC236}">
                    <a16:creationId xmlns:a16="http://schemas.microsoft.com/office/drawing/2014/main" id="{E69DB271-5598-CA76-C6D6-26E664D1013E}"/>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sp>
        <p:nvSpPr>
          <p:cNvPr id="12" name="Rectangle 1">
            <a:extLst>
              <a:ext uri="{FF2B5EF4-FFF2-40B4-BE49-F238E27FC236}">
                <a16:creationId xmlns:a16="http://schemas.microsoft.com/office/drawing/2014/main" id="{B721E009-863B-9B0F-11C9-A9AF0AB8F91E}"/>
              </a:ext>
            </a:extLst>
          </p:cNvPr>
          <p:cNvSpPr>
            <a:spLocks noChangeArrowheads="1"/>
          </p:cNvSpPr>
          <p:nvPr/>
        </p:nvSpPr>
        <p:spPr bwMode="auto">
          <a:xfrm>
            <a:off x="1055560" y="3432274"/>
            <a:ext cx="7365417" cy="5262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buClrTx/>
            </a:pPr>
            <a:r>
              <a:rPr lang="es-ES" altLang="es-CO" sz="2400" b="1" dirty="0">
                <a:solidFill>
                  <a:schemeClr val="tx1"/>
                </a:solidFill>
                <a:latin typeface="Arial" panose="020B0604020202020204" pitchFamily="34" charset="0"/>
              </a:rPr>
              <a:t>Tarea: contar el número de palabras en un documento</a:t>
            </a:r>
          </a:p>
          <a:p>
            <a:pPr lvl="0" eaLnBrk="0" fontAlgn="base" hangingPunct="0">
              <a:spcBef>
                <a:spcPct val="0"/>
              </a:spcBef>
              <a:spcAft>
                <a:spcPct val="0"/>
              </a:spcAft>
              <a:buClrTx/>
            </a:pPr>
            <a:endParaRPr lang="es-ES" altLang="es-CO" sz="2400" b="1" dirty="0">
              <a:solidFill>
                <a:schemeClr val="tx1"/>
              </a:solidFill>
              <a:latin typeface="Arial" panose="020B0604020202020204" pitchFamily="34" charset="0"/>
            </a:endParaRPr>
          </a:p>
          <a:p>
            <a:pPr lvl="0" eaLnBrk="0" fontAlgn="base" hangingPunct="0">
              <a:spcBef>
                <a:spcPct val="0"/>
              </a:spcBef>
              <a:spcAft>
                <a:spcPct val="0"/>
              </a:spcAft>
              <a:buClrTx/>
            </a:pPr>
            <a:r>
              <a:rPr lang="es-ES" altLang="es-CO" sz="2400" b="1" dirty="0">
                <a:solidFill>
                  <a:schemeClr val="tx1"/>
                </a:solidFill>
                <a:latin typeface="Arial" panose="020B0604020202020204" pitchFamily="34" charset="0"/>
              </a:rPr>
              <a:t>Origen: archivo de texto dividido en líneas</a:t>
            </a:r>
          </a:p>
          <a:p>
            <a:pPr lvl="0" eaLnBrk="0" fontAlgn="base" hangingPunct="0">
              <a:spcBef>
                <a:spcPct val="0"/>
              </a:spcBef>
              <a:spcAft>
                <a:spcPct val="0"/>
              </a:spcAft>
              <a:buClrTx/>
            </a:pPr>
            <a:endParaRPr lang="es-ES" altLang="es-CO" sz="2400" b="1" dirty="0">
              <a:solidFill>
                <a:schemeClr val="tx1"/>
              </a:solidFill>
              <a:latin typeface="Arial" panose="020B0604020202020204" pitchFamily="34" charset="0"/>
            </a:endParaRPr>
          </a:p>
          <a:p>
            <a:pPr lvl="0" eaLnBrk="0" fontAlgn="base" hangingPunct="0">
              <a:spcBef>
                <a:spcPct val="0"/>
              </a:spcBef>
              <a:spcAft>
                <a:spcPct val="0"/>
              </a:spcAft>
              <a:buClrTx/>
            </a:pPr>
            <a:r>
              <a:rPr lang="es-ES" altLang="es-CO" sz="2400" b="1" dirty="0">
                <a:solidFill>
                  <a:schemeClr val="tx1"/>
                </a:solidFill>
                <a:latin typeface="Arial" panose="020B0604020202020204" pitchFamily="34" charset="0"/>
              </a:rPr>
              <a:t>Enfoque:</a:t>
            </a:r>
          </a:p>
          <a:p>
            <a:pPr marL="342900" lvl="3" indent="-342900" eaLnBrk="0" fontAlgn="base" hangingPunct="0">
              <a:spcBef>
                <a:spcPct val="0"/>
              </a:spcBef>
              <a:spcAft>
                <a:spcPct val="0"/>
              </a:spcAft>
              <a:buClrTx/>
              <a:buFont typeface="Arial" panose="020B0604020202020204" pitchFamily="34" charset="0"/>
              <a:buChar char="•"/>
            </a:pPr>
            <a:r>
              <a:rPr lang="es-ES" altLang="es-CO" sz="2400" b="1" dirty="0">
                <a:solidFill>
                  <a:schemeClr val="tx1"/>
                </a:solidFill>
                <a:latin typeface="Arial" panose="020B0604020202020204" pitchFamily="34" charset="0"/>
              </a:rPr>
              <a:t>Cargar archivo desde el disco</a:t>
            </a:r>
          </a:p>
          <a:p>
            <a:pPr marL="342900" lvl="3" indent="-342900" eaLnBrk="0" fontAlgn="base" hangingPunct="0">
              <a:spcBef>
                <a:spcPct val="0"/>
              </a:spcBef>
              <a:spcAft>
                <a:spcPct val="0"/>
              </a:spcAft>
              <a:buClrTx/>
              <a:buFont typeface="Arial" panose="020B0604020202020204" pitchFamily="34" charset="0"/>
              <a:buChar char="•"/>
            </a:pPr>
            <a:r>
              <a:rPr lang="es-ES" altLang="es-CO" sz="2400" b="1" dirty="0">
                <a:solidFill>
                  <a:schemeClr val="tx1"/>
                </a:solidFill>
                <a:latin typeface="Arial" panose="020B0604020202020204" pitchFamily="34" charset="0"/>
              </a:rPr>
              <a:t>Transformación de líneas: línea  dividida en palabras  dividida en elementos (palabra, 1)</a:t>
            </a:r>
          </a:p>
          <a:p>
            <a:pPr marL="342900" lvl="3" indent="-342900" eaLnBrk="0" fontAlgn="base" hangingPunct="0">
              <a:spcBef>
                <a:spcPct val="0"/>
              </a:spcBef>
              <a:spcAft>
                <a:spcPct val="0"/>
              </a:spcAft>
              <a:buClrTx/>
              <a:buFont typeface="Arial" panose="020B0604020202020204" pitchFamily="34" charset="0"/>
              <a:buChar char="•"/>
            </a:pPr>
            <a:r>
              <a:rPr lang="es-ES" altLang="es-CO" sz="2400" b="1" dirty="0">
                <a:solidFill>
                  <a:schemeClr val="tx1"/>
                </a:solidFill>
                <a:latin typeface="Arial" panose="020B0604020202020204" pitchFamily="34" charset="0"/>
              </a:rPr>
              <a:t>Agrupar elementos con la misma palabra y sumar los elementos</a:t>
            </a:r>
          </a:p>
          <a:p>
            <a:pPr marL="342900" lvl="3" indent="-342900" eaLnBrk="0" fontAlgn="base" hangingPunct="0">
              <a:spcBef>
                <a:spcPct val="0"/>
              </a:spcBef>
              <a:spcAft>
                <a:spcPct val="0"/>
              </a:spcAft>
              <a:buClrTx/>
              <a:buFont typeface="Arial" panose="020B0604020202020204" pitchFamily="34" charset="0"/>
              <a:buChar char="•"/>
            </a:pPr>
            <a:endParaRPr lang="es-ES" altLang="es-CO" sz="2400" b="1" dirty="0">
              <a:solidFill>
                <a:schemeClr val="tx1"/>
              </a:solidFill>
              <a:latin typeface="Arial" panose="020B0604020202020204" pitchFamily="34" charset="0"/>
            </a:endParaRPr>
          </a:p>
          <a:p>
            <a:pPr lvl="0" eaLnBrk="0" fontAlgn="base" hangingPunct="0">
              <a:spcBef>
                <a:spcPct val="0"/>
              </a:spcBef>
              <a:spcAft>
                <a:spcPct val="0"/>
              </a:spcAft>
              <a:buClrTx/>
            </a:pPr>
            <a:r>
              <a:rPr lang="es-ES" altLang="es-CO" sz="2400" b="1" dirty="0">
                <a:solidFill>
                  <a:schemeClr val="tx1"/>
                </a:solidFill>
                <a:latin typeface="Arial" panose="020B0604020202020204" pitchFamily="34" charset="0"/>
              </a:rPr>
              <a:t>Resultado de la transformación: RDD con elementos (palabra, frecuencia)</a:t>
            </a:r>
            <a:endParaRPr kumimoji="0" lang="es-CO" altLang="es-CO" sz="2400" b="0" i="0" u="none" strike="noStrike" cap="none" normalizeH="0" baseline="0" dirty="0">
              <a:ln>
                <a:noFill/>
              </a:ln>
              <a:solidFill>
                <a:schemeClr val="tx1"/>
              </a:solidFill>
              <a:effectLst/>
              <a:latin typeface="Arial" panose="020B0604020202020204" pitchFamily="34" charset="0"/>
            </a:endParaRPr>
          </a:p>
        </p:txBody>
      </p:sp>
      <p:sp>
        <p:nvSpPr>
          <p:cNvPr id="15" name="CuadroTexto 14">
            <a:extLst>
              <a:ext uri="{FF2B5EF4-FFF2-40B4-BE49-F238E27FC236}">
                <a16:creationId xmlns:a16="http://schemas.microsoft.com/office/drawing/2014/main" id="{576F30D1-72C6-4ABC-0619-83AD621B0EFA}"/>
              </a:ext>
            </a:extLst>
          </p:cNvPr>
          <p:cNvSpPr txBox="1"/>
          <p:nvPr/>
        </p:nvSpPr>
        <p:spPr>
          <a:xfrm>
            <a:off x="9144000" y="3432274"/>
            <a:ext cx="8427718" cy="4431983"/>
          </a:xfrm>
          <a:prstGeom prst="rect">
            <a:avLst/>
          </a:prstGeom>
          <a:noFill/>
        </p:spPr>
        <p:txBody>
          <a:bodyPr wrap="square">
            <a:spAutoFit/>
          </a:bodyPr>
          <a:lstStyle/>
          <a:p>
            <a:pPr>
              <a:buNone/>
            </a:pPr>
            <a:r>
              <a:rPr lang="es-CO" sz="2400" b="1" i="0" dirty="0" err="1">
                <a:solidFill>
                  <a:srgbClr val="282828"/>
                </a:solidFill>
                <a:effectLst/>
                <a:latin typeface="Arial-BoldMT"/>
              </a:rPr>
              <a:t>Transformation</a:t>
            </a:r>
            <a:r>
              <a:rPr lang="es-CO" sz="2400" b="1" i="0" dirty="0">
                <a:solidFill>
                  <a:srgbClr val="282828"/>
                </a:solidFill>
                <a:effectLst/>
                <a:latin typeface="Arial-BoldMT"/>
              </a:rPr>
              <a:t>:</a:t>
            </a:r>
          </a:p>
          <a:p>
            <a:pPr>
              <a:buNone/>
            </a:pPr>
            <a:endParaRPr lang="es-CO" sz="2400" b="1" i="0" dirty="0">
              <a:solidFill>
                <a:srgbClr val="282828"/>
              </a:solidFill>
              <a:effectLst/>
              <a:latin typeface="Arial-BoldMT"/>
            </a:endParaRPr>
          </a:p>
          <a:p>
            <a:pPr>
              <a:buNone/>
            </a:pPr>
            <a:r>
              <a:rPr lang="es-CO" sz="2400" b="1" i="1" dirty="0" err="1">
                <a:solidFill>
                  <a:srgbClr val="354374"/>
                </a:solidFill>
                <a:effectLst/>
                <a:latin typeface="CourierNewPS-BoldItalicMT"/>
              </a:rPr>
              <a:t>lines</a:t>
            </a:r>
            <a:r>
              <a:rPr lang="es-CO" sz="2400" b="1" i="1" dirty="0">
                <a:solidFill>
                  <a:srgbClr val="354374"/>
                </a:solidFill>
                <a:effectLst/>
                <a:latin typeface="CourierNewPS-BoldItalicMT"/>
              </a:rPr>
              <a:t> = </a:t>
            </a:r>
            <a:r>
              <a:rPr lang="es-CO" sz="2400" b="1" i="1" dirty="0" err="1">
                <a:solidFill>
                  <a:srgbClr val="354374"/>
                </a:solidFill>
                <a:effectLst/>
                <a:latin typeface="CourierNewPS-BoldItalicMT"/>
              </a:rPr>
              <a:t>sc.textFile</a:t>
            </a:r>
            <a:r>
              <a:rPr lang="es-CO" sz="2400" b="1" i="1" dirty="0">
                <a:solidFill>
                  <a:srgbClr val="354374"/>
                </a:solidFill>
                <a:effectLst/>
                <a:latin typeface="CourierNewPS-BoldItalicMT"/>
              </a:rPr>
              <a:t>("bible.txt")</a:t>
            </a:r>
          </a:p>
          <a:p>
            <a:pPr>
              <a:buNone/>
            </a:pPr>
            <a:r>
              <a:rPr lang="es-CO" sz="2400" b="1" i="1" dirty="0" err="1">
                <a:solidFill>
                  <a:srgbClr val="354374"/>
                </a:solidFill>
                <a:effectLst/>
                <a:latin typeface="CourierNewPS-BoldItalicMT"/>
              </a:rPr>
              <a:t>words</a:t>
            </a:r>
            <a:r>
              <a:rPr lang="es-CO" sz="2400" b="1" i="1" dirty="0">
                <a:solidFill>
                  <a:srgbClr val="354374"/>
                </a:solidFill>
                <a:effectLst/>
                <a:latin typeface="CourierNewPS-BoldItalicMT"/>
              </a:rPr>
              <a:t> = </a:t>
            </a:r>
            <a:r>
              <a:rPr lang="es-CO" sz="2400" b="1" i="1" dirty="0" err="1">
                <a:solidFill>
                  <a:srgbClr val="354374"/>
                </a:solidFill>
                <a:effectLst/>
                <a:latin typeface="CourierNewPS-BoldItalicMT"/>
              </a:rPr>
              <a:t>lines.flatMap</a:t>
            </a:r>
            <a:r>
              <a:rPr lang="es-CO" sz="2400" b="1" i="1" dirty="0">
                <a:solidFill>
                  <a:srgbClr val="354374"/>
                </a:solidFill>
                <a:effectLst/>
                <a:latin typeface="CourierNewPS-BoldItalicMT"/>
              </a:rPr>
              <a:t>(lambda line: </a:t>
            </a:r>
            <a:r>
              <a:rPr lang="es-CO" sz="2400" b="1" i="1" dirty="0" err="1">
                <a:solidFill>
                  <a:srgbClr val="354374"/>
                </a:solidFill>
                <a:effectLst/>
                <a:latin typeface="CourierNewPS-BoldItalicMT"/>
              </a:rPr>
              <a:t>line.split</a:t>
            </a:r>
            <a:r>
              <a:rPr lang="es-CO" sz="2400" b="1" i="1" dirty="0">
                <a:solidFill>
                  <a:srgbClr val="354374"/>
                </a:solidFill>
                <a:effectLst/>
                <a:latin typeface="CourierNewPS-BoldItalicMT"/>
              </a:rPr>
              <a:t>(" "))</a:t>
            </a:r>
          </a:p>
          <a:p>
            <a:pPr>
              <a:buNone/>
            </a:pPr>
            <a:r>
              <a:rPr lang="es-CO" sz="2400" b="1" i="1" dirty="0" err="1">
                <a:solidFill>
                  <a:srgbClr val="354374"/>
                </a:solidFill>
                <a:effectLst/>
                <a:latin typeface="CourierNewPS-BoldItalicMT"/>
              </a:rPr>
              <a:t>items</a:t>
            </a:r>
            <a:r>
              <a:rPr lang="es-CO" sz="2400" b="1" i="1" dirty="0">
                <a:solidFill>
                  <a:srgbClr val="354374"/>
                </a:solidFill>
                <a:effectLst/>
                <a:latin typeface="CourierNewPS-BoldItalicMT"/>
              </a:rPr>
              <a:t> = </a:t>
            </a:r>
            <a:r>
              <a:rPr lang="es-CO" sz="2400" b="1" i="1" dirty="0" err="1">
                <a:solidFill>
                  <a:srgbClr val="354374"/>
                </a:solidFill>
                <a:effectLst/>
                <a:latin typeface="CourierNewPS-BoldItalicMT"/>
              </a:rPr>
              <a:t>words.map</a:t>
            </a:r>
            <a:r>
              <a:rPr lang="es-CO" sz="2400" b="1" i="1" dirty="0">
                <a:solidFill>
                  <a:srgbClr val="354374"/>
                </a:solidFill>
                <a:effectLst/>
                <a:latin typeface="CourierNewPS-BoldItalicMT"/>
              </a:rPr>
              <a:t>(lambda </a:t>
            </a:r>
            <a:r>
              <a:rPr lang="es-CO" sz="2400" b="1" i="1" dirty="0" err="1">
                <a:solidFill>
                  <a:srgbClr val="354374"/>
                </a:solidFill>
                <a:effectLst/>
                <a:latin typeface="CourierNewPS-BoldItalicMT"/>
              </a:rPr>
              <a:t>word</a:t>
            </a:r>
            <a:r>
              <a:rPr lang="es-CO" sz="2400" b="1" i="1" dirty="0">
                <a:solidFill>
                  <a:srgbClr val="354374"/>
                </a:solidFill>
                <a:effectLst/>
                <a:latin typeface="CourierNewPS-BoldItalicMT"/>
              </a:rPr>
              <a:t>: (</a:t>
            </a:r>
            <a:r>
              <a:rPr lang="es-CO" sz="2400" b="1" i="1" dirty="0" err="1">
                <a:solidFill>
                  <a:srgbClr val="354374"/>
                </a:solidFill>
                <a:effectLst/>
                <a:latin typeface="CourierNewPS-BoldItalicMT"/>
              </a:rPr>
              <a:t>word</a:t>
            </a:r>
            <a:r>
              <a:rPr lang="es-CO" sz="2400" b="1" i="1" dirty="0">
                <a:solidFill>
                  <a:srgbClr val="354374"/>
                </a:solidFill>
                <a:effectLst/>
                <a:latin typeface="CourierNewPS-BoldItalicMT"/>
              </a:rPr>
              <a:t>, 1))</a:t>
            </a:r>
          </a:p>
          <a:p>
            <a:pPr>
              <a:buNone/>
            </a:pPr>
            <a:r>
              <a:rPr lang="es-CO" sz="2400" b="1" i="1" dirty="0" err="1">
                <a:solidFill>
                  <a:srgbClr val="354374"/>
                </a:solidFill>
                <a:effectLst/>
                <a:latin typeface="CourierNewPS-BoldItalicMT"/>
              </a:rPr>
              <a:t>counts</a:t>
            </a:r>
            <a:r>
              <a:rPr lang="es-CO" sz="2400" b="1" i="1" dirty="0">
                <a:solidFill>
                  <a:srgbClr val="354374"/>
                </a:solidFill>
                <a:effectLst/>
                <a:latin typeface="CourierNewPS-BoldItalicMT"/>
              </a:rPr>
              <a:t> = </a:t>
            </a:r>
            <a:r>
              <a:rPr lang="es-CO" sz="2400" b="1" i="1" dirty="0" err="1">
                <a:solidFill>
                  <a:srgbClr val="354374"/>
                </a:solidFill>
                <a:effectLst/>
                <a:latin typeface="CourierNewPS-BoldItalicMT"/>
              </a:rPr>
              <a:t>items.reduceByKey</a:t>
            </a:r>
            <a:r>
              <a:rPr lang="es-CO" sz="2400" b="1" i="1" dirty="0">
                <a:solidFill>
                  <a:srgbClr val="354374"/>
                </a:solidFill>
                <a:effectLst/>
                <a:latin typeface="CourierNewPS-BoldItalicMT"/>
              </a:rPr>
              <a:t>(lambda a, b: a + b)</a:t>
            </a:r>
          </a:p>
          <a:p>
            <a:pPr>
              <a:buNone/>
            </a:pPr>
            <a:endParaRPr lang="es-CO" sz="2400" b="1" i="1" dirty="0">
              <a:solidFill>
                <a:srgbClr val="354374"/>
              </a:solidFill>
              <a:effectLst/>
              <a:latin typeface="CourierNewPS-BoldItalicMT"/>
            </a:endParaRPr>
          </a:p>
          <a:p>
            <a:pPr>
              <a:buNone/>
            </a:pPr>
            <a:r>
              <a:rPr lang="es-CO" sz="2400" b="1" i="0" dirty="0" err="1">
                <a:solidFill>
                  <a:srgbClr val="282828"/>
                </a:solidFill>
                <a:effectLst/>
                <a:latin typeface="Arial-BoldMT"/>
              </a:rPr>
              <a:t>Action</a:t>
            </a:r>
            <a:r>
              <a:rPr lang="es-CO" sz="2400" b="1" i="0" dirty="0">
                <a:solidFill>
                  <a:srgbClr val="282828"/>
                </a:solidFill>
                <a:effectLst/>
                <a:latin typeface="Arial-BoldMT"/>
              </a:rPr>
              <a:t>:</a:t>
            </a:r>
          </a:p>
          <a:p>
            <a:pPr>
              <a:buNone/>
            </a:pPr>
            <a:r>
              <a:rPr lang="es-CO" sz="2400" b="1" i="0" dirty="0" err="1">
                <a:solidFill>
                  <a:srgbClr val="354374"/>
                </a:solidFill>
                <a:effectLst/>
                <a:latin typeface="CourierNewPS-BoldMT"/>
              </a:rPr>
              <a:t>counts.take</a:t>
            </a:r>
            <a:r>
              <a:rPr lang="es-CO" sz="2400" b="1" i="0" dirty="0">
                <a:solidFill>
                  <a:srgbClr val="354374"/>
                </a:solidFill>
                <a:effectLst/>
                <a:latin typeface="CourierNewPS-BoldMT"/>
              </a:rPr>
              <a:t>(5)</a:t>
            </a:r>
            <a:r>
              <a:rPr lang="es-CO" sz="2800" dirty="0"/>
              <a:t> </a:t>
            </a:r>
            <a:br>
              <a:rPr lang="es-CO" dirty="0"/>
            </a:br>
            <a:endParaRPr lang="es-CO" dirty="0"/>
          </a:p>
        </p:txBody>
      </p:sp>
      <p:sp>
        <p:nvSpPr>
          <p:cNvPr id="17" name="CuadroTexto 16">
            <a:extLst>
              <a:ext uri="{FF2B5EF4-FFF2-40B4-BE49-F238E27FC236}">
                <a16:creationId xmlns:a16="http://schemas.microsoft.com/office/drawing/2014/main" id="{EB393FFF-3850-3BC2-EA2C-9933A97DF90B}"/>
              </a:ext>
            </a:extLst>
          </p:cNvPr>
          <p:cNvSpPr txBox="1"/>
          <p:nvPr/>
        </p:nvSpPr>
        <p:spPr>
          <a:xfrm>
            <a:off x="1197293" y="1006972"/>
            <a:ext cx="9184004" cy="584775"/>
          </a:xfrm>
          <a:prstGeom prst="rect">
            <a:avLst/>
          </a:prstGeom>
          <a:noFill/>
        </p:spPr>
        <p:txBody>
          <a:bodyPr wrap="square">
            <a:spAutoFit/>
          </a:bodyPr>
          <a:lstStyle/>
          <a:p>
            <a:pPr lvl="0" eaLnBrk="0" fontAlgn="base" hangingPunct="0">
              <a:spcBef>
                <a:spcPct val="0"/>
              </a:spcBef>
              <a:spcAft>
                <a:spcPct val="0"/>
              </a:spcAft>
              <a:buClrTx/>
            </a:pPr>
            <a:r>
              <a:rPr lang="es-ES" altLang="es-CO" sz="3200" b="1" dirty="0">
                <a:solidFill>
                  <a:schemeClr val="tx1"/>
                </a:solidFill>
                <a:latin typeface="Arial" panose="020B0604020202020204" pitchFamily="34" charset="0"/>
              </a:rPr>
              <a:t>Ejemplo: recuento de palabras</a:t>
            </a:r>
          </a:p>
        </p:txBody>
      </p:sp>
    </p:spTree>
    <p:extLst>
      <p:ext uri="{BB962C8B-B14F-4D97-AF65-F5344CB8AC3E}">
        <p14:creationId xmlns:p14="http://schemas.microsoft.com/office/powerpoint/2010/main" val="30195177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392B1C-7209-D84B-F67B-A28BFE140DA0}"/>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C1BB28F9-2EA6-3A46-DB3B-AF68374B9383}"/>
              </a:ext>
            </a:extLst>
          </p:cNvPr>
          <p:cNvSpPr/>
          <p:nvPr/>
        </p:nvSpPr>
        <p:spPr>
          <a:xfrm>
            <a:off x="16526945" y="207818"/>
            <a:ext cx="1388509" cy="555404"/>
          </a:xfrm>
          <a:custGeom>
            <a:avLst/>
            <a:gdLst/>
            <a:ahLst/>
            <a:cxnLst/>
            <a:rect l="l" t="t" r="r" b="b"/>
            <a:pathLst>
              <a:path w="1388509" h="555404">
                <a:moveTo>
                  <a:pt x="0" y="0"/>
                </a:moveTo>
                <a:lnTo>
                  <a:pt x="1388510" y="0"/>
                </a:lnTo>
                <a:lnTo>
                  <a:pt x="1388510" y="555404"/>
                </a:lnTo>
                <a:lnTo>
                  <a:pt x="0" y="555404"/>
                </a:lnTo>
                <a:lnTo>
                  <a:pt x="0" y="0"/>
                </a:lnTo>
                <a:close/>
              </a:path>
            </a:pathLst>
          </a:custGeom>
          <a:blipFill>
            <a:blip r:embed="rId2"/>
            <a:stretch>
              <a:fillRect/>
            </a:stretch>
          </a:blipFill>
        </p:spPr>
        <p:txBody>
          <a:bodyPr/>
          <a:lstStyle/>
          <a:p>
            <a:endParaRPr lang="es-CO"/>
          </a:p>
        </p:txBody>
      </p:sp>
      <p:grpSp>
        <p:nvGrpSpPr>
          <p:cNvPr id="3" name="Group 3">
            <a:extLst>
              <a:ext uri="{FF2B5EF4-FFF2-40B4-BE49-F238E27FC236}">
                <a16:creationId xmlns:a16="http://schemas.microsoft.com/office/drawing/2014/main" id="{60F50B83-A751-2875-56D3-C5CA05662D4F}"/>
              </a:ext>
            </a:extLst>
          </p:cNvPr>
          <p:cNvGrpSpPr/>
          <p:nvPr/>
        </p:nvGrpSpPr>
        <p:grpSpPr>
          <a:xfrm>
            <a:off x="-76200" y="0"/>
            <a:ext cx="449045" cy="10287000"/>
            <a:chOff x="0" y="0"/>
            <a:chExt cx="598727" cy="13716000"/>
          </a:xfrm>
        </p:grpSpPr>
        <p:grpSp>
          <p:nvGrpSpPr>
            <p:cNvPr id="4" name="Group 4">
              <a:extLst>
                <a:ext uri="{FF2B5EF4-FFF2-40B4-BE49-F238E27FC236}">
                  <a16:creationId xmlns:a16="http://schemas.microsoft.com/office/drawing/2014/main" id="{431B42DD-4921-F97F-2152-13DCFD82BC3E}"/>
                </a:ext>
              </a:extLst>
            </p:cNvPr>
            <p:cNvGrpSpPr/>
            <p:nvPr/>
          </p:nvGrpSpPr>
          <p:grpSpPr>
            <a:xfrm>
              <a:off x="77114" y="0"/>
              <a:ext cx="444500" cy="13716000"/>
              <a:chOff x="0" y="0"/>
              <a:chExt cx="87802" cy="2709333"/>
            </a:xfrm>
          </p:grpSpPr>
          <p:sp>
            <p:nvSpPr>
              <p:cNvPr id="5" name="Freeform 5">
                <a:extLst>
                  <a:ext uri="{FF2B5EF4-FFF2-40B4-BE49-F238E27FC236}">
                    <a16:creationId xmlns:a16="http://schemas.microsoft.com/office/drawing/2014/main" id="{0720F6F6-0C83-64B4-61EA-B5C85C77EEFD}"/>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6" name="TextBox 6">
                <a:extLst>
                  <a:ext uri="{FF2B5EF4-FFF2-40B4-BE49-F238E27FC236}">
                    <a16:creationId xmlns:a16="http://schemas.microsoft.com/office/drawing/2014/main" id="{2C410422-E945-1F12-62F1-3BDC9E40DF23}"/>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7" name="Freeform 7">
              <a:extLst>
                <a:ext uri="{FF2B5EF4-FFF2-40B4-BE49-F238E27FC236}">
                  <a16:creationId xmlns:a16="http://schemas.microsoft.com/office/drawing/2014/main" id="{69E2C52D-8B49-1592-7A2D-792F7CB0BDCB}"/>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8" name="Freeform 8">
              <a:extLst>
                <a:ext uri="{FF2B5EF4-FFF2-40B4-BE49-F238E27FC236}">
                  <a16:creationId xmlns:a16="http://schemas.microsoft.com/office/drawing/2014/main" id="{9E6487D3-3384-3504-0063-BCA77BCE406D}"/>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grpSp>
          <p:nvGrpSpPr>
            <p:cNvPr id="9" name="Group 9">
              <a:extLst>
                <a:ext uri="{FF2B5EF4-FFF2-40B4-BE49-F238E27FC236}">
                  <a16:creationId xmlns:a16="http://schemas.microsoft.com/office/drawing/2014/main" id="{BC1C9307-2F69-22C0-7BEF-DCAFAD140B42}"/>
                </a:ext>
              </a:extLst>
            </p:cNvPr>
            <p:cNvGrpSpPr/>
            <p:nvPr/>
          </p:nvGrpSpPr>
          <p:grpSpPr>
            <a:xfrm rot="1460314">
              <a:off x="1518" y="765089"/>
              <a:ext cx="595692" cy="135824"/>
              <a:chOff x="0" y="0"/>
              <a:chExt cx="1355149" cy="308989"/>
            </a:xfrm>
          </p:grpSpPr>
          <p:sp>
            <p:nvSpPr>
              <p:cNvPr id="10" name="Freeform 10">
                <a:extLst>
                  <a:ext uri="{FF2B5EF4-FFF2-40B4-BE49-F238E27FC236}">
                    <a16:creationId xmlns:a16="http://schemas.microsoft.com/office/drawing/2014/main" id="{44008B55-97CE-E4D2-11B8-86C265F1828A}"/>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1" name="TextBox 11">
                <a:extLst>
                  <a:ext uri="{FF2B5EF4-FFF2-40B4-BE49-F238E27FC236}">
                    <a16:creationId xmlns:a16="http://schemas.microsoft.com/office/drawing/2014/main" id="{AA82A216-7D5F-D837-8762-C36D8B31622C}"/>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sp>
        <p:nvSpPr>
          <p:cNvPr id="16" name="CuadroTexto 15">
            <a:extLst>
              <a:ext uri="{FF2B5EF4-FFF2-40B4-BE49-F238E27FC236}">
                <a16:creationId xmlns:a16="http://schemas.microsoft.com/office/drawing/2014/main" id="{49AD8B85-09EE-8CC6-71F4-84A559B1CCEE}"/>
              </a:ext>
            </a:extLst>
          </p:cNvPr>
          <p:cNvSpPr txBox="1"/>
          <p:nvPr/>
        </p:nvSpPr>
        <p:spPr>
          <a:xfrm>
            <a:off x="997898" y="997200"/>
            <a:ext cx="6015550" cy="1815882"/>
          </a:xfrm>
          <a:prstGeom prst="rect">
            <a:avLst/>
          </a:prstGeom>
          <a:noFill/>
        </p:spPr>
        <p:txBody>
          <a:bodyPr wrap="square">
            <a:spAutoFit/>
          </a:bodyPr>
          <a:lstStyle/>
          <a:p>
            <a:r>
              <a:rPr lang="es-CO" sz="2800" b="1" dirty="0" err="1"/>
              <a:t>Spark</a:t>
            </a:r>
            <a:r>
              <a:rPr lang="es-CO" sz="2800" b="1" dirty="0"/>
              <a:t> SQL and </a:t>
            </a:r>
            <a:r>
              <a:rPr lang="es-CO" sz="2800" b="1" dirty="0" err="1"/>
              <a:t>DataFrames</a:t>
            </a:r>
            <a:r>
              <a:rPr lang="es-CO" sz="2800" b="1" dirty="0"/>
              <a:t> (</a:t>
            </a:r>
            <a:r>
              <a:rPr lang="es-CO" sz="2800" b="1" dirty="0" err="1"/>
              <a:t>DataSets</a:t>
            </a:r>
            <a:r>
              <a:rPr lang="es-CO" sz="2800" b="1" dirty="0"/>
              <a:t>)</a:t>
            </a:r>
          </a:p>
          <a:p>
            <a:br>
              <a:rPr lang="es-CO" sz="2800" dirty="0"/>
            </a:br>
            <a:endParaRPr lang="es-CO" sz="2800" b="1" dirty="0"/>
          </a:p>
        </p:txBody>
      </p:sp>
      <p:pic>
        <p:nvPicPr>
          <p:cNvPr id="13" name="Imagen 12" descr="Imagen que contiene Interfaz de usuario gráfica&#10;&#10;El contenido generado por IA puede ser incorrecto.">
            <a:extLst>
              <a:ext uri="{FF2B5EF4-FFF2-40B4-BE49-F238E27FC236}">
                <a16:creationId xmlns:a16="http://schemas.microsoft.com/office/drawing/2014/main" id="{76983B5E-89B8-2514-7664-F7F91A7DB36B}"/>
              </a:ext>
            </a:extLst>
          </p:cNvPr>
          <p:cNvPicPr>
            <a:picLocks noChangeAspect="1"/>
          </p:cNvPicPr>
          <p:nvPr/>
        </p:nvPicPr>
        <p:blipFill>
          <a:blip r:embed="rId5"/>
          <a:stretch>
            <a:fillRect/>
          </a:stretch>
        </p:blipFill>
        <p:spPr>
          <a:xfrm>
            <a:off x="7877674" y="1951307"/>
            <a:ext cx="9221487" cy="6992326"/>
          </a:xfrm>
          <a:prstGeom prst="rect">
            <a:avLst/>
          </a:prstGeom>
        </p:spPr>
      </p:pic>
      <p:sp>
        <p:nvSpPr>
          <p:cNvPr id="15" name="CuadroTexto 14">
            <a:extLst>
              <a:ext uri="{FF2B5EF4-FFF2-40B4-BE49-F238E27FC236}">
                <a16:creationId xmlns:a16="http://schemas.microsoft.com/office/drawing/2014/main" id="{81C38E67-C3E7-0F3A-CE9A-21995AC45106}"/>
              </a:ext>
            </a:extLst>
          </p:cNvPr>
          <p:cNvSpPr txBox="1"/>
          <p:nvPr/>
        </p:nvSpPr>
        <p:spPr>
          <a:xfrm>
            <a:off x="1430011" y="3712904"/>
            <a:ext cx="6015550" cy="4401205"/>
          </a:xfrm>
          <a:prstGeom prst="rect">
            <a:avLst/>
          </a:prstGeom>
          <a:noFill/>
        </p:spPr>
        <p:txBody>
          <a:bodyPr wrap="square">
            <a:spAutoFit/>
          </a:bodyPr>
          <a:lstStyle/>
          <a:p>
            <a:r>
              <a:rPr lang="es-ES" sz="2800" dirty="0"/>
              <a:t>Novedades de </a:t>
            </a:r>
            <a:r>
              <a:rPr lang="es-ES" sz="2800" dirty="0" err="1"/>
              <a:t>Spark</a:t>
            </a:r>
            <a:r>
              <a:rPr lang="es-ES" sz="2800" dirty="0"/>
              <a:t> 2.x: Mejora el enfoque RDD clásico.</a:t>
            </a:r>
          </a:p>
          <a:p>
            <a:r>
              <a:rPr lang="es-ES" sz="2800" dirty="0"/>
              <a:t>Estructura de datos: </a:t>
            </a:r>
            <a:r>
              <a:rPr lang="es-ES" sz="2800" dirty="0" err="1"/>
              <a:t>DataFrame</a:t>
            </a:r>
            <a:r>
              <a:rPr lang="es-ES" sz="2800" dirty="0"/>
              <a:t> = «RDD con columnas».</a:t>
            </a:r>
          </a:p>
          <a:p>
            <a:r>
              <a:rPr lang="es-ES" sz="2800" dirty="0"/>
              <a:t>– Similar a la tabla de relaciones de bases de datos.</a:t>
            </a:r>
          </a:p>
          <a:p>
            <a:r>
              <a:rPr lang="es-ES" sz="2800" dirty="0"/>
              <a:t>– Con metadatos (nombres de campo, tipos).</a:t>
            </a:r>
          </a:p>
          <a:p>
            <a:r>
              <a:rPr lang="es-ES" sz="2800" dirty="0"/>
              <a:t>– Funciona con columnas. – Se puede usar la sintaxis SQL</a:t>
            </a:r>
            <a:r>
              <a:rPr lang="es-ES" sz="1800" dirty="0"/>
              <a:t>.</a:t>
            </a:r>
            <a:endParaRPr lang="es-CO" sz="1800" dirty="0"/>
          </a:p>
        </p:txBody>
      </p:sp>
    </p:spTree>
    <p:extLst>
      <p:ext uri="{BB962C8B-B14F-4D97-AF65-F5344CB8AC3E}">
        <p14:creationId xmlns:p14="http://schemas.microsoft.com/office/powerpoint/2010/main" val="4488131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202F34-DE95-ED29-565E-2E73C026F085}"/>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900C7FF5-F234-E90E-98E7-38EE9EC71DF5}"/>
              </a:ext>
            </a:extLst>
          </p:cNvPr>
          <p:cNvSpPr/>
          <p:nvPr/>
        </p:nvSpPr>
        <p:spPr>
          <a:xfrm>
            <a:off x="16526945" y="207818"/>
            <a:ext cx="1388509" cy="555404"/>
          </a:xfrm>
          <a:custGeom>
            <a:avLst/>
            <a:gdLst/>
            <a:ahLst/>
            <a:cxnLst/>
            <a:rect l="l" t="t" r="r" b="b"/>
            <a:pathLst>
              <a:path w="1388509" h="555404">
                <a:moveTo>
                  <a:pt x="0" y="0"/>
                </a:moveTo>
                <a:lnTo>
                  <a:pt x="1388510" y="0"/>
                </a:lnTo>
                <a:lnTo>
                  <a:pt x="1388510" y="555404"/>
                </a:lnTo>
                <a:lnTo>
                  <a:pt x="0" y="555404"/>
                </a:lnTo>
                <a:lnTo>
                  <a:pt x="0" y="0"/>
                </a:lnTo>
                <a:close/>
              </a:path>
            </a:pathLst>
          </a:custGeom>
          <a:blipFill>
            <a:blip r:embed="rId2"/>
            <a:stretch>
              <a:fillRect/>
            </a:stretch>
          </a:blipFill>
        </p:spPr>
        <p:txBody>
          <a:bodyPr/>
          <a:lstStyle/>
          <a:p>
            <a:endParaRPr lang="es-CO"/>
          </a:p>
        </p:txBody>
      </p:sp>
      <p:grpSp>
        <p:nvGrpSpPr>
          <p:cNvPr id="3" name="Group 3">
            <a:extLst>
              <a:ext uri="{FF2B5EF4-FFF2-40B4-BE49-F238E27FC236}">
                <a16:creationId xmlns:a16="http://schemas.microsoft.com/office/drawing/2014/main" id="{573C1648-64DE-92F7-1BD6-2EFED967BD52}"/>
              </a:ext>
            </a:extLst>
          </p:cNvPr>
          <p:cNvGrpSpPr/>
          <p:nvPr/>
        </p:nvGrpSpPr>
        <p:grpSpPr>
          <a:xfrm>
            <a:off x="-76200" y="0"/>
            <a:ext cx="449045" cy="10287000"/>
            <a:chOff x="0" y="0"/>
            <a:chExt cx="598727" cy="13716000"/>
          </a:xfrm>
        </p:grpSpPr>
        <p:grpSp>
          <p:nvGrpSpPr>
            <p:cNvPr id="4" name="Group 4">
              <a:extLst>
                <a:ext uri="{FF2B5EF4-FFF2-40B4-BE49-F238E27FC236}">
                  <a16:creationId xmlns:a16="http://schemas.microsoft.com/office/drawing/2014/main" id="{07E63827-DF91-012B-6121-100D078D7262}"/>
                </a:ext>
              </a:extLst>
            </p:cNvPr>
            <p:cNvGrpSpPr/>
            <p:nvPr/>
          </p:nvGrpSpPr>
          <p:grpSpPr>
            <a:xfrm>
              <a:off x="77114" y="0"/>
              <a:ext cx="444500" cy="13716000"/>
              <a:chOff x="0" y="0"/>
              <a:chExt cx="87802" cy="2709333"/>
            </a:xfrm>
          </p:grpSpPr>
          <p:sp>
            <p:nvSpPr>
              <p:cNvPr id="5" name="Freeform 5">
                <a:extLst>
                  <a:ext uri="{FF2B5EF4-FFF2-40B4-BE49-F238E27FC236}">
                    <a16:creationId xmlns:a16="http://schemas.microsoft.com/office/drawing/2014/main" id="{A960D2DE-11A6-B737-2D09-D20455540632}"/>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6" name="TextBox 6">
                <a:extLst>
                  <a:ext uri="{FF2B5EF4-FFF2-40B4-BE49-F238E27FC236}">
                    <a16:creationId xmlns:a16="http://schemas.microsoft.com/office/drawing/2014/main" id="{5A5A0239-10CF-716B-6F6A-C25F8590E3C1}"/>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7" name="Freeform 7">
              <a:extLst>
                <a:ext uri="{FF2B5EF4-FFF2-40B4-BE49-F238E27FC236}">
                  <a16:creationId xmlns:a16="http://schemas.microsoft.com/office/drawing/2014/main" id="{DA47B444-A6C1-F5D0-8691-559F580D54DF}"/>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8" name="Freeform 8">
              <a:extLst>
                <a:ext uri="{FF2B5EF4-FFF2-40B4-BE49-F238E27FC236}">
                  <a16:creationId xmlns:a16="http://schemas.microsoft.com/office/drawing/2014/main" id="{069DD0FA-3579-08FE-BAD5-47AA2E9DBC33}"/>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grpSp>
          <p:nvGrpSpPr>
            <p:cNvPr id="9" name="Group 9">
              <a:extLst>
                <a:ext uri="{FF2B5EF4-FFF2-40B4-BE49-F238E27FC236}">
                  <a16:creationId xmlns:a16="http://schemas.microsoft.com/office/drawing/2014/main" id="{494DBAA9-52DC-3EAF-C5B9-B72CE8B6AF9F}"/>
                </a:ext>
              </a:extLst>
            </p:cNvPr>
            <p:cNvGrpSpPr/>
            <p:nvPr/>
          </p:nvGrpSpPr>
          <p:grpSpPr>
            <a:xfrm rot="1460314">
              <a:off x="1518" y="765089"/>
              <a:ext cx="595692" cy="135824"/>
              <a:chOff x="0" y="0"/>
              <a:chExt cx="1355149" cy="308989"/>
            </a:xfrm>
          </p:grpSpPr>
          <p:sp>
            <p:nvSpPr>
              <p:cNvPr id="10" name="Freeform 10">
                <a:extLst>
                  <a:ext uri="{FF2B5EF4-FFF2-40B4-BE49-F238E27FC236}">
                    <a16:creationId xmlns:a16="http://schemas.microsoft.com/office/drawing/2014/main" id="{59F1D2C1-1997-5710-E597-6F41D60DD49B}"/>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1" name="TextBox 11">
                <a:extLst>
                  <a:ext uri="{FF2B5EF4-FFF2-40B4-BE49-F238E27FC236}">
                    <a16:creationId xmlns:a16="http://schemas.microsoft.com/office/drawing/2014/main" id="{E4CEA51F-4F25-5273-AFA6-9F7FA1551F36}"/>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pic>
        <p:nvPicPr>
          <p:cNvPr id="13" name="Imagen 12" descr="Tabla&#10;&#10;El contenido generado por IA puede ser incorrecto.">
            <a:extLst>
              <a:ext uri="{FF2B5EF4-FFF2-40B4-BE49-F238E27FC236}">
                <a16:creationId xmlns:a16="http://schemas.microsoft.com/office/drawing/2014/main" id="{A6CE2A73-CC98-EAC7-8110-B51C33057C33}"/>
              </a:ext>
            </a:extLst>
          </p:cNvPr>
          <p:cNvPicPr>
            <a:picLocks noChangeAspect="1"/>
          </p:cNvPicPr>
          <p:nvPr/>
        </p:nvPicPr>
        <p:blipFill>
          <a:blip r:embed="rId5"/>
          <a:stretch>
            <a:fillRect/>
          </a:stretch>
        </p:blipFill>
        <p:spPr>
          <a:xfrm>
            <a:off x="4541061" y="671468"/>
            <a:ext cx="9353715" cy="8944063"/>
          </a:xfrm>
          <a:prstGeom prst="rect">
            <a:avLst/>
          </a:prstGeom>
        </p:spPr>
      </p:pic>
    </p:spTree>
    <p:extLst>
      <p:ext uri="{BB962C8B-B14F-4D97-AF65-F5344CB8AC3E}">
        <p14:creationId xmlns:p14="http://schemas.microsoft.com/office/powerpoint/2010/main" val="11791994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5230BA-29D7-B468-28D2-3064F750696A}"/>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2B6D3408-EAA8-ABE2-50C0-A2CD726F12DE}"/>
              </a:ext>
            </a:extLst>
          </p:cNvPr>
          <p:cNvSpPr/>
          <p:nvPr/>
        </p:nvSpPr>
        <p:spPr>
          <a:xfrm>
            <a:off x="16526945" y="207818"/>
            <a:ext cx="1388509" cy="555404"/>
          </a:xfrm>
          <a:custGeom>
            <a:avLst/>
            <a:gdLst/>
            <a:ahLst/>
            <a:cxnLst/>
            <a:rect l="l" t="t" r="r" b="b"/>
            <a:pathLst>
              <a:path w="1388509" h="555404">
                <a:moveTo>
                  <a:pt x="0" y="0"/>
                </a:moveTo>
                <a:lnTo>
                  <a:pt x="1388510" y="0"/>
                </a:lnTo>
                <a:lnTo>
                  <a:pt x="1388510" y="555404"/>
                </a:lnTo>
                <a:lnTo>
                  <a:pt x="0" y="555404"/>
                </a:lnTo>
                <a:lnTo>
                  <a:pt x="0" y="0"/>
                </a:lnTo>
                <a:close/>
              </a:path>
            </a:pathLst>
          </a:custGeom>
          <a:blipFill>
            <a:blip r:embed="rId2"/>
            <a:stretch>
              <a:fillRect/>
            </a:stretch>
          </a:blipFill>
        </p:spPr>
        <p:txBody>
          <a:bodyPr/>
          <a:lstStyle/>
          <a:p>
            <a:endParaRPr lang="es-CO"/>
          </a:p>
        </p:txBody>
      </p:sp>
      <p:grpSp>
        <p:nvGrpSpPr>
          <p:cNvPr id="3" name="Group 3">
            <a:extLst>
              <a:ext uri="{FF2B5EF4-FFF2-40B4-BE49-F238E27FC236}">
                <a16:creationId xmlns:a16="http://schemas.microsoft.com/office/drawing/2014/main" id="{D4EC2C71-EB70-72CF-F214-81AE6A594C5F}"/>
              </a:ext>
            </a:extLst>
          </p:cNvPr>
          <p:cNvGrpSpPr/>
          <p:nvPr/>
        </p:nvGrpSpPr>
        <p:grpSpPr>
          <a:xfrm>
            <a:off x="-76200" y="0"/>
            <a:ext cx="449045" cy="10287000"/>
            <a:chOff x="0" y="0"/>
            <a:chExt cx="598727" cy="13716000"/>
          </a:xfrm>
        </p:grpSpPr>
        <p:grpSp>
          <p:nvGrpSpPr>
            <p:cNvPr id="4" name="Group 4">
              <a:extLst>
                <a:ext uri="{FF2B5EF4-FFF2-40B4-BE49-F238E27FC236}">
                  <a16:creationId xmlns:a16="http://schemas.microsoft.com/office/drawing/2014/main" id="{CA06DC74-DBCB-F755-219E-2505652AD7FB}"/>
                </a:ext>
              </a:extLst>
            </p:cNvPr>
            <p:cNvGrpSpPr/>
            <p:nvPr/>
          </p:nvGrpSpPr>
          <p:grpSpPr>
            <a:xfrm>
              <a:off x="77114" y="0"/>
              <a:ext cx="444500" cy="13716000"/>
              <a:chOff x="0" y="0"/>
              <a:chExt cx="87802" cy="2709333"/>
            </a:xfrm>
          </p:grpSpPr>
          <p:sp>
            <p:nvSpPr>
              <p:cNvPr id="5" name="Freeform 5">
                <a:extLst>
                  <a:ext uri="{FF2B5EF4-FFF2-40B4-BE49-F238E27FC236}">
                    <a16:creationId xmlns:a16="http://schemas.microsoft.com/office/drawing/2014/main" id="{0B2F2905-9902-F7FF-2C16-B14F0E3A13A0}"/>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6" name="TextBox 6">
                <a:extLst>
                  <a:ext uri="{FF2B5EF4-FFF2-40B4-BE49-F238E27FC236}">
                    <a16:creationId xmlns:a16="http://schemas.microsoft.com/office/drawing/2014/main" id="{EFDA1780-3EC0-A76F-FE2B-3F979D9B719A}"/>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7" name="Freeform 7">
              <a:extLst>
                <a:ext uri="{FF2B5EF4-FFF2-40B4-BE49-F238E27FC236}">
                  <a16:creationId xmlns:a16="http://schemas.microsoft.com/office/drawing/2014/main" id="{A997B752-429C-B008-14DF-50FBF7FF20A4}"/>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8" name="Freeform 8">
              <a:extLst>
                <a:ext uri="{FF2B5EF4-FFF2-40B4-BE49-F238E27FC236}">
                  <a16:creationId xmlns:a16="http://schemas.microsoft.com/office/drawing/2014/main" id="{F9DB4C55-44FF-7B20-1992-7D1E98C38E0E}"/>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grpSp>
          <p:nvGrpSpPr>
            <p:cNvPr id="9" name="Group 9">
              <a:extLst>
                <a:ext uri="{FF2B5EF4-FFF2-40B4-BE49-F238E27FC236}">
                  <a16:creationId xmlns:a16="http://schemas.microsoft.com/office/drawing/2014/main" id="{325AB22E-C000-9948-50F3-309993E269D2}"/>
                </a:ext>
              </a:extLst>
            </p:cNvPr>
            <p:cNvGrpSpPr/>
            <p:nvPr/>
          </p:nvGrpSpPr>
          <p:grpSpPr>
            <a:xfrm rot="1460314">
              <a:off x="1518" y="765089"/>
              <a:ext cx="595692" cy="135824"/>
              <a:chOff x="0" y="0"/>
              <a:chExt cx="1355149" cy="308989"/>
            </a:xfrm>
          </p:grpSpPr>
          <p:sp>
            <p:nvSpPr>
              <p:cNvPr id="10" name="Freeform 10">
                <a:extLst>
                  <a:ext uri="{FF2B5EF4-FFF2-40B4-BE49-F238E27FC236}">
                    <a16:creationId xmlns:a16="http://schemas.microsoft.com/office/drawing/2014/main" id="{0D08D8FC-A953-05D4-61CB-123B9583B2EF}"/>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1" name="TextBox 11">
                <a:extLst>
                  <a:ext uri="{FF2B5EF4-FFF2-40B4-BE49-F238E27FC236}">
                    <a16:creationId xmlns:a16="http://schemas.microsoft.com/office/drawing/2014/main" id="{5278CA9F-3815-863E-A44F-0AFBAF8D7004}"/>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sp>
        <p:nvSpPr>
          <p:cNvPr id="16" name="CuadroTexto 15">
            <a:extLst>
              <a:ext uri="{FF2B5EF4-FFF2-40B4-BE49-F238E27FC236}">
                <a16:creationId xmlns:a16="http://schemas.microsoft.com/office/drawing/2014/main" id="{98C73168-FDD8-37BA-3FF3-60B7B5292272}"/>
              </a:ext>
            </a:extLst>
          </p:cNvPr>
          <p:cNvSpPr txBox="1"/>
          <p:nvPr/>
        </p:nvSpPr>
        <p:spPr>
          <a:xfrm>
            <a:off x="997898" y="997200"/>
            <a:ext cx="15198412" cy="954107"/>
          </a:xfrm>
          <a:prstGeom prst="rect">
            <a:avLst/>
          </a:prstGeom>
          <a:noFill/>
        </p:spPr>
        <p:txBody>
          <a:bodyPr wrap="square">
            <a:spAutoFit/>
          </a:bodyPr>
          <a:lstStyle/>
          <a:p>
            <a:r>
              <a:rPr lang="es-ES" sz="2800" b="1" dirty="0"/>
              <a:t>La Pereza Permite la inteligencia: </a:t>
            </a:r>
            <a:r>
              <a:rPr lang="es-ES" sz="2800" spc="90" dirty="0"/>
              <a:t>el</a:t>
            </a:r>
            <a:r>
              <a:rPr lang="es-ES" sz="2800" spc="-50" dirty="0"/>
              <a:t> </a:t>
            </a:r>
            <a:r>
              <a:rPr lang="es-ES" sz="2800" spc="-10" dirty="0"/>
              <a:t>optimizador </a:t>
            </a:r>
            <a:r>
              <a:rPr lang="es-ES" sz="2800" spc="55" dirty="0" err="1"/>
              <a:t>Catalyst</a:t>
            </a:r>
            <a:r>
              <a:rPr lang="es-ES" sz="2800" spc="459" dirty="0"/>
              <a:t> </a:t>
            </a:r>
            <a:r>
              <a:rPr lang="es-ES" sz="2800" dirty="0"/>
              <a:t>reescribe</a:t>
            </a:r>
            <a:r>
              <a:rPr lang="es-ES" sz="2800" spc="495" dirty="0"/>
              <a:t> </a:t>
            </a:r>
            <a:r>
              <a:rPr lang="es-ES" sz="2800" spc="175" dirty="0"/>
              <a:t>tu</a:t>
            </a:r>
            <a:r>
              <a:rPr lang="es-ES" sz="2800" spc="-20" dirty="0"/>
              <a:t> </a:t>
            </a:r>
            <a:r>
              <a:rPr lang="es-ES" sz="2800" dirty="0"/>
              <a:t>'receta'</a:t>
            </a:r>
            <a:r>
              <a:rPr lang="es-ES" sz="2800" spc="280" dirty="0"/>
              <a:t> </a:t>
            </a:r>
            <a:r>
              <a:rPr lang="es-ES" sz="2800" dirty="0"/>
              <a:t>para</a:t>
            </a:r>
            <a:r>
              <a:rPr lang="es-ES" sz="2800" spc="135" dirty="0"/>
              <a:t> </a:t>
            </a:r>
            <a:r>
              <a:rPr lang="es-ES" sz="2800" dirty="0"/>
              <a:t>una</a:t>
            </a:r>
            <a:r>
              <a:rPr lang="es-ES" sz="2800" spc="135" dirty="0"/>
              <a:t> </a:t>
            </a:r>
            <a:r>
              <a:rPr lang="es-ES" sz="2800" dirty="0"/>
              <a:t>ejecución</a:t>
            </a:r>
            <a:r>
              <a:rPr lang="es-ES" sz="2800" spc="360" dirty="0"/>
              <a:t> </a:t>
            </a:r>
            <a:r>
              <a:rPr lang="es-ES" sz="2800" spc="-10" dirty="0"/>
              <a:t>óptima</a:t>
            </a:r>
            <a:endParaRPr lang="es-CO" sz="2800" b="1" dirty="0"/>
          </a:p>
        </p:txBody>
      </p:sp>
      <p:pic>
        <p:nvPicPr>
          <p:cNvPr id="14" name="Imagen 13" descr="Diagrama&#10;&#10;El contenido generado por IA puede ser incorrecto.">
            <a:extLst>
              <a:ext uri="{FF2B5EF4-FFF2-40B4-BE49-F238E27FC236}">
                <a16:creationId xmlns:a16="http://schemas.microsoft.com/office/drawing/2014/main" id="{800A2863-260E-AB36-6C79-77FA50F8854D}"/>
              </a:ext>
            </a:extLst>
          </p:cNvPr>
          <p:cNvPicPr>
            <a:picLocks noChangeAspect="1"/>
          </p:cNvPicPr>
          <p:nvPr/>
        </p:nvPicPr>
        <p:blipFill>
          <a:blip r:embed="rId5"/>
          <a:stretch>
            <a:fillRect/>
          </a:stretch>
        </p:blipFill>
        <p:spPr>
          <a:xfrm>
            <a:off x="9927717" y="2370445"/>
            <a:ext cx="7482459" cy="6548818"/>
          </a:xfrm>
          <a:prstGeom prst="rect">
            <a:avLst/>
          </a:prstGeom>
        </p:spPr>
      </p:pic>
      <p:sp>
        <p:nvSpPr>
          <p:cNvPr id="17" name="CuadroTexto 16">
            <a:extLst>
              <a:ext uri="{FF2B5EF4-FFF2-40B4-BE49-F238E27FC236}">
                <a16:creationId xmlns:a16="http://schemas.microsoft.com/office/drawing/2014/main" id="{B341E58F-1709-650B-B323-F7792AB92F2B}"/>
              </a:ext>
            </a:extLst>
          </p:cNvPr>
          <p:cNvSpPr txBox="1"/>
          <p:nvPr/>
        </p:nvSpPr>
        <p:spPr>
          <a:xfrm>
            <a:off x="1189300" y="2644764"/>
            <a:ext cx="8263310" cy="5818965"/>
          </a:xfrm>
          <a:prstGeom prst="rect">
            <a:avLst/>
          </a:prstGeom>
          <a:noFill/>
        </p:spPr>
        <p:txBody>
          <a:bodyPr wrap="square">
            <a:spAutoFit/>
          </a:bodyPr>
          <a:lstStyle/>
          <a:p>
            <a:pPr marL="29845" marR="503555" indent="-1905">
              <a:lnSpc>
                <a:spcPts val="2900"/>
              </a:lnSpc>
              <a:spcBef>
                <a:spcPts val="484"/>
              </a:spcBef>
            </a:pPr>
            <a:r>
              <a:rPr lang="es-ES" sz="2000" kern="1200" spc="20" dirty="0">
                <a:latin typeface="+mn-lt"/>
                <a:cs typeface="Cambria"/>
              </a:rPr>
              <a:t>Como </a:t>
            </a:r>
            <a:r>
              <a:rPr lang="es-ES" sz="2000" kern="1200" spc="20" dirty="0" err="1">
                <a:latin typeface="+mn-lt"/>
                <a:cs typeface="Cambria"/>
              </a:rPr>
              <a:t>Spark</a:t>
            </a:r>
            <a:r>
              <a:rPr lang="es-ES" sz="2000" kern="1200" spc="20" dirty="0">
                <a:latin typeface="+mn-lt"/>
                <a:cs typeface="Cambria"/>
              </a:rPr>
              <a:t> no ejecuta las transformaciones inmediatamente, tiene la oportunidad de analizar el plan de ejecución completo.</a:t>
            </a:r>
          </a:p>
          <a:p>
            <a:pPr marL="12700" marR="280670" indent="1270">
              <a:lnSpc>
                <a:spcPts val="2900"/>
              </a:lnSpc>
              <a:spcBef>
                <a:spcPts val="1900"/>
              </a:spcBef>
            </a:pPr>
            <a:r>
              <a:rPr lang="es-ES" sz="2000" kern="1200" spc="20" dirty="0" err="1">
                <a:latin typeface="+mn-lt"/>
                <a:cs typeface="Calibri"/>
              </a:rPr>
              <a:t>Catalyst</a:t>
            </a:r>
            <a:r>
              <a:rPr lang="es-ES" sz="2000" kern="1200" spc="20" dirty="0">
                <a:latin typeface="+mn-lt"/>
                <a:cs typeface="Calibri"/>
              </a:rPr>
              <a:t> es el motor de optimización de consultas de </a:t>
            </a:r>
            <a:r>
              <a:rPr lang="es-ES" sz="2000" kern="1200" spc="20" dirty="0" err="1">
                <a:latin typeface="+mn-lt"/>
                <a:cs typeface="Calibri"/>
              </a:rPr>
              <a:t>Spark</a:t>
            </a:r>
            <a:r>
              <a:rPr lang="es-ES" sz="2000" kern="1200" spc="20" dirty="0">
                <a:latin typeface="+mn-lt"/>
                <a:cs typeface="Calibri"/>
              </a:rPr>
              <a:t>. Antes de ejecutar una acción, </a:t>
            </a:r>
            <a:r>
              <a:rPr lang="es-ES" sz="2000" kern="1200" spc="20" dirty="0" err="1">
                <a:latin typeface="+mn-lt"/>
                <a:cs typeface="Calibri"/>
              </a:rPr>
              <a:t>Catalyst</a:t>
            </a:r>
            <a:r>
              <a:rPr lang="es-ES" sz="2000" kern="1200" spc="20" dirty="0">
                <a:latin typeface="+mn-lt"/>
                <a:cs typeface="Calibri"/>
              </a:rPr>
              <a:t> toma el DAG (el plan lógico) y lo optimiza en un plan físico eficiente.</a:t>
            </a:r>
          </a:p>
          <a:p>
            <a:pPr marL="23495">
              <a:lnSpc>
                <a:spcPct val="100000"/>
              </a:lnSpc>
              <a:spcBef>
                <a:spcPts val="1220"/>
              </a:spcBef>
            </a:pPr>
            <a:r>
              <a:rPr lang="es-ES" sz="2000" kern="1200" spc="20" dirty="0">
                <a:latin typeface="+mn-lt"/>
                <a:cs typeface="Cambria"/>
              </a:rPr>
              <a:t>Ejemplos de optimización:</a:t>
            </a:r>
          </a:p>
          <a:p>
            <a:pPr marL="1291590" marR="74930" indent="-271780" algn="just">
              <a:lnSpc>
                <a:spcPts val="2900"/>
              </a:lnSpc>
              <a:spcBef>
                <a:spcPts val="1580"/>
              </a:spcBef>
              <a:buChar char="•"/>
              <a:tabLst>
                <a:tab pos="1294130" algn="l"/>
              </a:tabLst>
            </a:pPr>
            <a:r>
              <a:rPr lang="es-ES" sz="2000" kern="1200" spc="20" dirty="0" err="1">
                <a:latin typeface="+mn-lt"/>
                <a:cs typeface="Cambria"/>
              </a:rPr>
              <a:t>Predicate</a:t>
            </a:r>
            <a:r>
              <a:rPr lang="es-ES" sz="2000" kern="1200" spc="20" dirty="0">
                <a:latin typeface="+mn-lt"/>
                <a:cs typeface="Cambria"/>
              </a:rPr>
              <a:t> </a:t>
            </a:r>
            <a:r>
              <a:rPr lang="es-ES" sz="2000" kern="1200" spc="20" dirty="0" err="1">
                <a:latin typeface="+mn-lt"/>
                <a:cs typeface="Cambria"/>
              </a:rPr>
              <a:t>Pushdown</a:t>
            </a:r>
            <a:r>
              <a:rPr lang="es-ES" sz="2000" kern="1200" spc="20" dirty="0">
                <a:latin typeface="+mn-lt"/>
                <a:cs typeface="Cambria"/>
              </a:rPr>
              <a:t>: Mueve las operaciones de filtrado (NHERE) lo más cerca posible de la fuente de datos para leer menos datos.</a:t>
            </a:r>
          </a:p>
          <a:p>
            <a:pPr marL="1295400" marR="5080" indent="-281940" algn="just">
              <a:lnSpc>
                <a:spcPts val="2850"/>
              </a:lnSpc>
              <a:spcBef>
                <a:spcPts val="1540"/>
              </a:spcBef>
              <a:buChar char="•"/>
              <a:tabLst>
                <a:tab pos="1298575" algn="l"/>
              </a:tabLst>
            </a:pPr>
            <a:r>
              <a:rPr lang="es-ES" sz="2000" kern="1200" spc="20" dirty="0" err="1">
                <a:latin typeface="+mn-lt"/>
                <a:cs typeface="Calibri"/>
              </a:rPr>
              <a:t>Column</a:t>
            </a:r>
            <a:r>
              <a:rPr lang="es-ES" sz="2000" kern="1200" spc="20" dirty="0">
                <a:latin typeface="+mn-lt"/>
                <a:cs typeface="Calibri"/>
              </a:rPr>
              <a:t> </a:t>
            </a:r>
            <a:r>
              <a:rPr lang="es-ES" sz="2000" kern="1200" spc="20" dirty="0" err="1">
                <a:latin typeface="+mn-lt"/>
                <a:cs typeface="Calibri"/>
              </a:rPr>
              <a:t>Pruning</a:t>
            </a:r>
            <a:r>
              <a:rPr lang="es-ES" sz="2000" kern="1200" spc="20" dirty="0">
                <a:latin typeface="+mn-lt"/>
                <a:cs typeface="Calibri"/>
              </a:rPr>
              <a:t>: Ignora las columnas que no son necesarias para la consulta final.</a:t>
            </a:r>
          </a:p>
          <a:p>
            <a:pPr marL="34925">
              <a:lnSpc>
                <a:spcPts val="2995"/>
              </a:lnSpc>
              <a:spcBef>
                <a:spcPts val="1180"/>
              </a:spcBef>
            </a:pPr>
            <a:r>
              <a:rPr lang="es-ES" sz="2000" kern="1200" spc="20" dirty="0">
                <a:latin typeface="+mn-lt"/>
                <a:cs typeface="Cambria"/>
              </a:rPr>
              <a:t>El resultado es que tu código se ejecuta mucho más</a:t>
            </a:r>
          </a:p>
          <a:p>
            <a:pPr marL="27305">
              <a:lnSpc>
                <a:spcPts val="3175"/>
              </a:lnSpc>
            </a:pPr>
            <a:r>
              <a:rPr lang="es-ES" sz="2000" kern="1200" spc="20" dirty="0" err="1">
                <a:latin typeface="+mn-lt"/>
                <a:cs typeface="Cambria"/>
              </a:rPr>
              <a:t>rópido</a:t>
            </a:r>
            <a:r>
              <a:rPr lang="es-ES" sz="2000" kern="1200" spc="20" dirty="0">
                <a:latin typeface="+mn-lt"/>
                <a:cs typeface="Cambria"/>
              </a:rPr>
              <a:t>, sin que tenias que optimizar/o manualmente.</a:t>
            </a:r>
          </a:p>
        </p:txBody>
      </p:sp>
      <p:pic>
        <p:nvPicPr>
          <p:cNvPr id="18" name="object 2">
            <a:extLst>
              <a:ext uri="{FF2B5EF4-FFF2-40B4-BE49-F238E27FC236}">
                <a16:creationId xmlns:a16="http://schemas.microsoft.com/office/drawing/2014/main" id="{114CF18A-29D8-4EB3-33BB-C644ADB335C7}"/>
              </a:ext>
            </a:extLst>
          </p:cNvPr>
          <p:cNvPicPr/>
          <p:nvPr/>
        </p:nvPicPr>
        <p:blipFill>
          <a:blip r:embed="rId6" cstate="print"/>
          <a:stretch>
            <a:fillRect/>
          </a:stretch>
        </p:blipFill>
        <p:spPr>
          <a:xfrm>
            <a:off x="1260420" y="6724650"/>
            <a:ext cx="749300" cy="762000"/>
          </a:xfrm>
          <a:prstGeom prst="rect">
            <a:avLst/>
          </a:prstGeom>
        </p:spPr>
      </p:pic>
      <p:pic>
        <p:nvPicPr>
          <p:cNvPr id="19" name="object 3">
            <a:extLst>
              <a:ext uri="{FF2B5EF4-FFF2-40B4-BE49-F238E27FC236}">
                <a16:creationId xmlns:a16="http://schemas.microsoft.com/office/drawing/2014/main" id="{8D5AABEA-548D-324D-C696-90CBC982D9D4}"/>
              </a:ext>
            </a:extLst>
          </p:cNvPr>
          <p:cNvPicPr/>
          <p:nvPr/>
        </p:nvPicPr>
        <p:blipFill>
          <a:blip r:embed="rId7" cstate="print"/>
          <a:stretch>
            <a:fillRect/>
          </a:stretch>
        </p:blipFill>
        <p:spPr>
          <a:xfrm>
            <a:off x="1247720" y="5439410"/>
            <a:ext cx="774700" cy="812800"/>
          </a:xfrm>
          <a:prstGeom prst="rect">
            <a:avLst/>
          </a:prstGeom>
        </p:spPr>
      </p:pic>
    </p:spTree>
    <p:extLst>
      <p:ext uri="{BB962C8B-B14F-4D97-AF65-F5344CB8AC3E}">
        <p14:creationId xmlns:p14="http://schemas.microsoft.com/office/powerpoint/2010/main" val="15198576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9C0FDC-D590-C925-21B4-7666F354815D}"/>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E9D4037D-2DEB-E1AA-A2F6-6FE15B52D21C}"/>
              </a:ext>
            </a:extLst>
          </p:cNvPr>
          <p:cNvSpPr/>
          <p:nvPr/>
        </p:nvSpPr>
        <p:spPr>
          <a:xfrm>
            <a:off x="16526945" y="207818"/>
            <a:ext cx="1388509" cy="555404"/>
          </a:xfrm>
          <a:custGeom>
            <a:avLst/>
            <a:gdLst/>
            <a:ahLst/>
            <a:cxnLst/>
            <a:rect l="l" t="t" r="r" b="b"/>
            <a:pathLst>
              <a:path w="1388509" h="555404">
                <a:moveTo>
                  <a:pt x="0" y="0"/>
                </a:moveTo>
                <a:lnTo>
                  <a:pt x="1388510" y="0"/>
                </a:lnTo>
                <a:lnTo>
                  <a:pt x="1388510" y="555404"/>
                </a:lnTo>
                <a:lnTo>
                  <a:pt x="0" y="555404"/>
                </a:lnTo>
                <a:lnTo>
                  <a:pt x="0" y="0"/>
                </a:lnTo>
                <a:close/>
              </a:path>
            </a:pathLst>
          </a:custGeom>
          <a:blipFill>
            <a:blip r:embed="rId2"/>
            <a:stretch>
              <a:fillRect/>
            </a:stretch>
          </a:blipFill>
        </p:spPr>
        <p:txBody>
          <a:bodyPr/>
          <a:lstStyle/>
          <a:p>
            <a:endParaRPr lang="es-CO"/>
          </a:p>
        </p:txBody>
      </p:sp>
      <p:grpSp>
        <p:nvGrpSpPr>
          <p:cNvPr id="3" name="Group 3">
            <a:extLst>
              <a:ext uri="{FF2B5EF4-FFF2-40B4-BE49-F238E27FC236}">
                <a16:creationId xmlns:a16="http://schemas.microsoft.com/office/drawing/2014/main" id="{D33A24A8-EBD4-6ED7-B29B-C94704803157}"/>
              </a:ext>
            </a:extLst>
          </p:cNvPr>
          <p:cNvGrpSpPr/>
          <p:nvPr/>
        </p:nvGrpSpPr>
        <p:grpSpPr>
          <a:xfrm>
            <a:off x="-76200" y="0"/>
            <a:ext cx="449045" cy="10287000"/>
            <a:chOff x="0" y="0"/>
            <a:chExt cx="598727" cy="13716000"/>
          </a:xfrm>
        </p:grpSpPr>
        <p:grpSp>
          <p:nvGrpSpPr>
            <p:cNvPr id="4" name="Group 4">
              <a:extLst>
                <a:ext uri="{FF2B5EF4-FFF2-40B4-BE49-F238E27FC236}">
                  <a16:creationId xmlns:a16="http://schemas.microsoft.com/office/drawing/2014/main" id="{DF1DBBBB-1B1A-EA8F-94EF-F32DBD051533}"/>
                </a:ext>
              </a:extLst>
            </p:cNvPr>
            <p:cNvGrpSpPr/>
            <p:nvPr/>
          </p:nvGrpSpPr>
          <p:grpSpPr>
            <a:xfrm>
              <a:off x="77114" y="0"/>
              <a:ext cx="444500" cy="13716000"/>
              <a:chOff x="0" y="0"/>
              <a:chExt cx="87802" cy="2709333"/>
            </a:xfrm>
          </p:grpSpPr>
          <p:sp>
            <p:nvSpPr>
              <p:cNvPr id="5" name="Freeform 5">
                <a:extLst>
                  <a:ext uri="{FF2B5EF4-FFF2-40B4-BE49-F238E27FC236}">
                    <a16:creationId xmlns:a16="http://schemas.microsoft.com/office/drawing/2014/main" id="{2E2F2A0A-D303-B446-C04D-9DD882705B75}"/>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6" name="TextBox 6">
                <a:extLst>
                  <a:ext uri="{FF2B5EF4-FFF2-40B4-BE49-F238E27FC236}">
                    <a16:creationId xmlns:a16="http://schemas.microsoft.com/office/drawing/2014/main" id="{F05B2366-E4C9-CF22-2410-FA930638B8B4}"/>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7" name="Freeform 7">
              <a:extLst>
                <a:ext uri="{FF2B5EF4-FFF2-40B4-BE49-F238E27FC236}">
                  <a16:creationId xmlns:a16="http://schemas.microsoft.com/office/drawing/2014/main" id="{695B2CC7-C992-D986-A6E0-C44C6B2F3191}"/>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8" name="Freeform 8">
              <a:extLst>
                <a:ext uri="{FF2B5EF4-FFF2-40B4-BE49-F238E27FC236}">
                  <a16:creationId xmlns:a16="http://schemas.microsoft.com/office/drawing/2014/main" id="{1EF19C5E-89E2-0258-4B21-D769FC37A67C}"/>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grpSp>
          <p:nvGrpSpPr>
            <p:cNvPr id="9" name="Group 9">
              <a:extLst>
                <a:ext uri="{FF2B5EF4-FFF2-40B4-BE49-F238E27FC236}">
                  <a16:creationId xmlns:a16="http://schemas.microsoft.com/office/drawing/2014/main" id="{F41436CC-9555-894A-8567-0519B8682E8F}"/>
                </a:ext>
              </a:extLst>
            </p:cNvPr>
            <p:cNvGrpSpPr/>
            <p:nvPr/>
          </p:nvGrpSpPr>
          <p:grpSpPr>
            <a:xfrm rot="1460314">
              <a:off x="1518" y="765089"/>
              <a:ext cx="595692" cy="135824"/>
              <a:chOff x="0" y="0"/>
              <a:chExt cx="1355149" cy="308989"/>
            </a:xfrm>
          </p:grpSpPr>
          <p:sp>
            <p:nvSpPr>
              <p:cNvPr id="10" name="Freeform 10">
                <a:extLst>
                  <a:ext uri="{FF2B5EF4-FFF2-40B4-BE49-F238E27FC236}">
                    <a16:creationId xmlns:a16="http://schemas.microsoft.com/office/drawing/2014/main" id="{201FB37E-DAF1-7BC5-CC05-8A862DC4F365}"/>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1" name="TextBox 11">
                <a:extLst>
                  <a:ext uri="{FF2B5EF4-FFF2-40B4-BE49-F238E27FC236}">
                    <a16:creationId xmlns:a16="http://schemas.microsoft.com/office/drawing/2014/main" id="{F95AD29F-2BDC-0B00-6A5C-7BF9D1DF93AF}"/>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sp>
        <p:nvSpPr>
          <p:cNvPr id="16" name="CuadroTexto 15">
            <a:extLst>
              <a:ext uri="{FF2B5EF4-FFF2-40B4-BE49-F238E27FC236}">
                <a16:creationId xmlns:a16="http://schemas.microsoft.com/office/drawing/2014/main" id="{E59A29D6-BE9A-65C2-37F7-F6BF1FC930F5}"/>
              </a:ext>
            </a:extLst>
          </p:cNvPr>
          <p:cNvSpPr txBox="1"/>
          <p:nvPr/>
        </p:nvSpPr>
        <p:spPr>
          <a:xfrm>
            <a:off x="1569398" y="1169943"/>
            <a:ext cx="6015550" cy="523220"/>
          </a:xfrm>
          <a:prstGeom prst="rect">
            <a:avLst/>
          </a:prstGeom>
          <a:noFill/>
        </p:spPr>
        <p:txBody>
          <a:bodyPr wrap="square">
            <a:spAutoFit/>
          </a:bodyPr>
          <a:lstStyle/>
          <a:p>
            <a:r>
              <a:rPr lang="es-CO" sz="2800" b="1" dirty="0"/>
              <a:t>¿Cómo obtener un </a:t>
            </a:r>
            <a:r>
              <a:rPr lang="es-CO" sz="2800" b="1" dirty="0" err="1"/>
              <a:t>DataFrame</a:t>
            </a:r>
            <a:r>
              <a:rPr lang="es-CO" sz="2800" b="1" dirty="0"/>
              <a:t>?</a:t>
            </a:r>
          </a:p>
        </p:txBody>
      </p:sp>
      <p:sp>
        <p:nvSpPr>
          <p:cNvPr id="19" name="CuadroTexto 18">
            <a:extLst>
              <a:ext uri="{FF2B5EF4-FFF2-40B4-BE49-F238E27FC236}">
                <a16:creationId xmlns:a16="http://schemas.microsoft.com/office/drawing/2014/main" id="{E9A458E6-25FB-2972-E81E-64F461D56B58}"/>
              </a:ext>
            </a:extLst>
          </p:cNvPr>
          <p:cNvSpPr txBox="1"/>
          <p:nvPr/>
        </p:nvSpPr>
        <p:spPr>
          <a:xfrm>
            <a:off x="1569398" y="3008888"/>
            <a:ext cx="6712267" cy="4832092"/>
          </a:xfrm>
          <a:prstGeom prst="rect">
            <a:avLst/>
          </a:prstGeom>
          <a:noFill/>
        </p:spPr>
        <p:txBody>
          <a:bodyPr wrap="square">
            <a:spAutoFit/>
          </a:bodyPr>
          <a:lstStyle/>
          <a:p>
            <a:r>
              <a:rPr lang="es-CO" sz="2800" dirty="0"/>
              <a:t>Transformación desde un RDD existente</a:t>
            </a:r>
          </a:p>
          <a:p>
            <a:pPr marL="457200" indent="-457200">
              <a:buFont typeface="Arial" panose="020B0604020202020204" pitchFamily="34" charset="0"/>
              <a:buChar char="•"/>
            </a:pPr>
            <a:r>
              <a:rPr lang="es-CO" sz="2800" dirty="0"/>
              <a:t>Si es convertible</a:t>
            </a:r>
          </a:p>
          <a:p>
            <a:pPr marL="457200" indent="-457200">
              <a:buFont typeface="Arial" panose="020B0604020202020204" pitchFamily="34" charset="0"/>
              <a:buChar char="•"/>
            </a:pPr>
            <a:r>
              <a:rPr lang="es-CO" sz="2800" dirty="0" err="1"/>
              <a:t>sqlContext.createDataFrame</a:t>
            </a:r>
            <a:r>
              <a:rPr lang="es-CO" sz="2800" dirty="0"/>
              <a:t>(RDD, </a:t>
            </a:r>
            <a:r>
              <a:rPr lang="es-CO" sz="2800" dirty="0" err="1"/>
              <a:t>schema</a:t>
            </a:r>
            <a:r>
              <a:rPr lang="es-CO" sz="2800" dirty="0"/>
              <a:t>)</a:t>
            </a:r>
          </a:p>
          <a:p>
            <a:pPr marL="457200" indent="-457200">
              <a:buFont typeface="Arial" panose="020B0604020202020204" pitchFamily="34" charset="0"/>
              <a:buChar char="•"/>
            </a:pPr>
            <a:r>
              <a:rPr lang="es-CO" sz="2800" dirty="0"/>
              <a:t>Entrada directa del archivo</a:t>
            </a:r>
          </a:p>
          <a:p>
            <a:pPr marL="457200" indent="-457200">
              <a:buFont typeface="Arial" panose="020B0604020202020204" pitchFamily="34" charset="0"/>
              <a:buChar char="•"/>
            </a:pPr>
            <a:r>
              <a:rPr lang="es-CO" sz="2800" dirty="0"/>
              <a:t>El esquema puede definirse (</a:t>
            </a:r>
            <a:r>
              <a:rPr lang="es-CO" sz="2800" dirty="0" err="1"/>
              <a:t>Parquet</a:t>
            </a:r>
            <a:r>
              <a:rPr lang="es-CO" sz="2800" dirty="0"/>
              <a:t>, ORC) o inferirse (CSV)</a:t>
            </a:r>
          </a:p>
          <a:p>
            <a:pPr marL="457200" indent="-457200">
              <a:buFont typeface="Arial" panose="020B0604020202020204" pitchFamily="34" charset="0"/>
              <a:buChar char="•"/>
            </a:pPr>
            <a:r>
              <a:rPr lang="es-CO" sz="2800" dirty="0" err="1"/>
              <a:t>sqlContext.read.format</a:t>
            </a:r>
            <a:r>
              <a:rPr lang="es-CO" sz="2800" dirty="0"/>
              <a:t>(</a:t>
            </a:r>
            <a:r>
              <a:rPr lang="es-CO" sz="2800" dirty="0" err="1"/>
              <a:t>format</a:t>
            </a:r>
            <a:r>
              <a:rPr lang="es-CO" sz="2800" dirty="0"/>
              <a:t>).load(</a:t>
            </a:r>
            <a:r>
              <a:rPr lang="es-CO" sz="2800" dirty="0" err="1"/>
              <a:t>path</a:t>
            </a:r>
            <a:r>
              <a:rPr lang="es-CO" sz="2800" dirty="0"/>
              <a:t>)</a:t>
            </a:r>
          </a:p>
          <a:p>
            <a:pPr marL="457200" indent="-457200">
              <a:buFont typeface="Arial" panose="020B0604020202020204" pitchFamily="34" charset="0"/>
              <a:buChar char="•"/>
            </a:pPr>
            <a:r>
              <a:rPr lang="es-CO" sz="2800" dirty="0"/>
              <a:t>Consulta de </a:t>
            </a:r>
            <a:r>
              <a:rPr lang="es-CO" sz="2800" dirty="0" err="1"/>
              <a:t>Hive</a:t>
            </a:r>
            <a:r>
              <a:rPr lang="es-CO" sz="2800" dirty="0"/>
              <a:t> </a:t>
            </a:r>
            <a:r>
              <a:rPr lang="es-CO" sz="2800" dirty="0" err="1"/>
              <a:t>sqlContext.sql</a:t>
            </a:r>
            <a:r>
              <a:rPr lang="es-CO" sz="2800" dirty="0"/>
              <a:t>(</a:t>
            </a:r>
            <a:r>
              <a:rPr lang="es-CO" sz="2800" dirty="0" err="1"/>
              <a:t>sql_query</a:t>
            </a:r>
            <a:r>
              <a:rPr lang="es-CO" sz="2800" dirty="0"/>
              <a:t>)</a:t>
            </a:r>
            <a:endParaRPr lang="es-CO" sz="1600" dirty="0"/>
          </a:p>
        </p:txBody>
      </p:sp>
      <p:sp>
        <p:nvSpPr>
          <p:cNvPr id="14" name="CuadroTexto 13">
            <a:extLst>
              <a:ext uri="{FF2B5EF4-FFF2-40B4-BE49-F238E27FC236}">
                <a16:creationId xmlns:a16="http://schemas.microsoft.com/office/drawing/2014/main" id="{00DB5E91-DE23-E8B3-5A6D-DF499ABD0628}"/>
              </a:ext>
            </a:extLst>
          </p:cNvPr>
          <p:cNvSpPr txBox="1"/>
          <p:nvPr/>
        </p:nvSpPr>
        <p:spPr>
          <a:xfrm>
            <a:off x="9860279" y="2917448"/>
            <a:ext cx="7382945" cy="6001643"/>
          </a:xfrm>
          <a:prstGeom prst="rect">
            <a:avLst/>
          </a:prstGeom>
          <a:noFill/>
        </p:spPr>
        <p:txBody>
          <a:bodyPr wrap="square">
            <a:spAutoFit/>
          </a:bodyPr>
          <a:lstStyle/>
          <a:p>
            <a:r>
              <a:rPr lang="es-CO" sz="3200" dirty="0"/>
              <a:t>1. Registro de una tabla temporal + consulta SQL</a:t>
            </a:r>
          </a:p>
          <a:p>
            <a:pPr marL="457200" indent="-457200">
              <a:buFont typeface="Arial" panose="020B0604020202020204" pitchFamily="34" charset="0"/>
              <a:buChar char="•"/>
            </a:pPr>
            <a:r>
              <a:rPr lang="es-CO" sz="3200" dirty="0" err="1"/>
              <a:t>DF.registerTempTable</a:t>
            </a:r>
            <a:r>
              <a:rPr lang="es-CO" sz="3200" dirty="0"/>
              <a:t>("table")</a:t>
            </a:r>
          </a:p>
          <a:p>
            <a:pPr marL="457200" indent="-457200">
              <a:buFont typeface="Arial" panose="020B0604020202020204" pitchFamily="34" charset="0"/>
              <a:buChar char="•"/>
            </a:pPr>
            <a:r>
              <a:rPr lang="es-CO" sz="3200" dirty="0" err="1"/>
              <a:t>sqlContext.sql</a:t>
            </a:r>
            <a:r>
              <a:rPr lang="es-CO" sz="3200" dirty="0"/>
              <a:t>("</a:t>
            </a:r>
            <a:r>
              <a:rPr lang="es-CO" sz="3200" dirty="0" err="1"/>
              <a:t>select</a:t>
            </a:r>
            <a:r>
              <a:rPr lang="es-CO" sz="3200" dirty="0"/>
              <a:t> * </a:t>
            </a:r>
            <a:r>
              <a:rPr lang="es-CO" sz="3200" dirty="0" err="1"/>
              <a:t>from</a:t>
            </a:r>
            <a:r>
              <a:rPr lang="es-CO" sz="3200" dirty="0"/>
              <a:t> table")</a:t>
            </a:r>
          </a:p>
          <a:p>
            <a:endParaRPr lang="es-CO" sz="3200" dirty="0"/>
          </a:p>
          <a:p>
            <a:r>
              <a:rPr lang="es-CO" sz="3200" dirty="0"/>
              <a:t>2. API SPARK</a:t>
            </a:r>
          </a:p>
          <a:p>
            <a:pPr marL="457200" indent="-457200">
              <a:buFont typeface="Arial" panose="020B0604020202020204" pitchFamily="34" charset="0"/>
              <a:buChar char="•"/>
            </a:pPr>
            <a:r>
              <a:rPr lang="es-CO" sz="3200" dirty="0" err="1"/>
              <a:t>DF.operations</a:t>
            </a:r>
            <a:r>
              <a:rPr lang="es-CO" sz="3200" dirty="0"/>
              <a:t>; seleccionar, filtrar, unir, agrupar por, ordenar...</a:t>
            </a:r>
          </a:p>
          <a:p>
            <a:pPr marL="457200" indent="-457200">
              <a:buFont typeface="Arial" panose="020B0604020202020204" pitchFamily="34" charset="0"/>
              <a:buChar char="•"/>
            </a:pPr>
            <a:endParaRPr lang="es-CO" sz="3200" dirty="0"/>
          </a:p>
          <a:p>
            <a:r>
              <a:rPr lang="es-CO" sz="3200" dirty="0"/>
              <a:t>3. Convertir a RDD -&gt; Operación RDD (</a:t>
            </a:r>
            <a:r>
              <a:rPr lang="es-CO" sz="3200" dirty="0" err="1"/>
              <a:t>map</a:t>
            </a:r>
            <a:r>
              <a:rPr lang="es-CO" sz="3200" dirty="0"/>
              <a:t>, </a:t>
            </a:r>
            <a:r>
              <a:rPr lang="es-CO" sz="3200" dirty="0" err="1"/>
              <a:t>flatMap</a:t>
            </a:r>
            <a:r>
              <a:rPr lang="es-CO" sz="3200" dirty="0"/>
              <a:t>, etc.) y luego convertir de nuevo -&gt; </a:t>
            </a:r>
            <a:r>
              <a:rPr lang="es-CO" sz="3200" dirty="0" err="1"/>
              <a:t>DataFrame</a:t>
            </a:r>
            <a:endParaRPr lang="es-CO" sz="3200" dirty="0"/>
          </a:p>
        </p:txBody>
      </p:sp>
      <p:sp>
        <p:nvSpPr>
          <p:cNvPr id="17" name="CuadroTexto 16">
            <a:extLst>
              <a:ext uri="{FF2B5EF4-FFF2-40B4-BE49-F238E27FC236}">
                <a16:creationId xmlns:a16="http://schemas.microsoft.com/office/drawing/2014/main" id="{46BD740F-D595-86DF-B0DC-84FCE81A8ADA}"/>
              </a:ext>
            </a:extLst>
          </p:cNvPr>
          <p:cNvSpPr txBox="1"/>
          <p:nvPr/>
        </p:nvSpPr>
        <p:spPr>
          <a:xfrm>
            <a:off x="9860279" y="1091305"/>
            <a:ext cx="9184004" cy="523220"/>
          </a:xfrm>
          <a:prstGeom prst="rect">
            <a:avLst/>
          </a:prstGeom>
          <a:noFill/>
        </p:spPr>
        <p:txBody>
          <a:bodyPr wrap="square">
            <a:spAutoFit/>
          </a:bodyPr>
          <a:lstStyle/>
          <a:p>
            <a:r>
              <a:rPr lang="es-CO" sz="2800" b="1" dirty="0"/>
              <a:t>¿Cómo trabajar con un </a:t>
            </a:r>
            <a:r>
              <a:rPr lang="es-CO" sz="2800" b="1" dirty="0" err="1"/>
              <a:t>DataFrame</a:t>
            </a:r>
            <a:r>
              <a:rPr lang="es-CO" sz="2800" b="1" dirty="0"/>
              <a:t>?</a:t>
            </a:r>
          </a:p>
        </p:txBody>
      </p:sp>
    </p:spTree>
    <p:extLst>
      <p:ext uri="{BB962C8B-B14F-4D97-AF65-F5344CB8AC3E}">
        <p14:creationId xmlns:p14="http://schemas.microsoft.com/office/powerpoint/2010/main" val="1024123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EF90DC-919E-8EFF-9678-65AAE8810E61}"/>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747B2B59-C321-B861-9DE2-1CBA84341C10}"/>
              </a:ext>
            </a:extLst>
          </p:cNvPr>
          <p:cNvSpPr/>
          <p:nvPr/>
        </p:nvSpPr>
        <p:spPr>
          <a:xfrm>
            <a:off x="16526945" y="207818"/>
            <a:ext cx="1388509" cy="555404"/>
          </a:xfrm>
          <a:custGeom>
            <a:avLst/>
            <a:gdLst/>
            <a:ahLst/>
            <a:cxnLst/>
            <a:rect l="l" t="t" r="r" b="b"/>
            <a:pathLst>
              <a:path w="1388509" h="555404">
                <a:moveTo>
                  <a:pt x="0" y="0"/>
                </a:moveTo>
                <a:lnTo>
                  <a:pt x="1388510" y="0"/>
                </a:lnTo>
                <a:lnTo>
                  <a:pt x="1388510" y="555404"/>
                </a:lnTo>
                <a:lnTo>
                  <a:pt x="0" y="555404"/>
                </a:lnTo>
                <a:lnTo>
                  <a:pt x="0" y="0"/>
                </a:lnTo>
                <a:close/>
              </a:path>
            </a:pathLst>
          </a:custGeom>
          <a:blipFill>
            <a:blip r:embed="rId2"/>
            <a:stretch>
              <a:fillRect/>
            </a:stretch>
          </a:blipFill>
        </p:spPr>
        <p:txBody>
          <a:bodyPr/>
          <a:lstStyle/>
          <a:p>
            <a:endParaRPr lang="es-CO"/>
          </a:p>
        </p:txBody>
      </p:sp>
      <p:grpSp>
        <p:nvGrpSpPr>
          <p:cNvPr id="3" name="Group 3">
            <a:extLst>
              <a:ext uri="{FF2B5EF4-FFF2-40B4-BE49-F238E27FC236}">
                <a16:creationId xmlns:a16="http://schemas.microsoft.com/office/drawing/2014/main" id="{0C7B4AF4-3B2F-189E-D8C2-4415FFCCD263}"/>
              </a:ext>
            </a:extLst>
          </p:cNvPr>
          <p:cNvGrpSpPr/>
          <p:nvPr/>
        </p:nvGrpSpPr>
        <p:grpSpPr>
          <a:xfrm>
            <a:off x="-76200" y="0"/>
            <a:ext cx="449045" cy="10287000"/>
            <a:chOff x="0" y="0"/>
            <a:chExt cx="598727" cy="13716000"/>
          </a:xfrm>
        </p:grpSpPr>
        <p:grpSp>
          <p:nvGrpSpPr>
            <p:cNvPr id="4" name="Group 4">
              <a:extLst>
                <a:ext uri="{FF2B5EF4-FFF2-40B4-BE49-F238E27FC236}">
                  <a16:creationId xmlns:a16="http://schemas.microsoft.com/office/drawing/2014/main" id="{5B45E7CB-A12D-71A8-D7A7-59AD3B67325D}"/>
                </a:ext>
              </a:extLst>
            </p:cNvPr>
            <p:cNvGrpSpPr/>
            <p:nvPr/>
          </p:nvGrpSpPr>
          <p:grpSpPr>
            <a:xfrm>
              <a:off x="77114" y="0"/>
              <a:ext cx="444500" cy="13716000"/>
              <a:chOff x="0" y="0"/>
              <a:chExt cx="87802" cy="2709333"/>
            </a:xfrm>
          </p:grpSpPr>
          <p:sp>
            <p:nvSpPr>
              <p:cNvPr id="5" name="Freeform 5">
                <a:extLst>
                  <a:ext uri="{FF2B5EF4-FFF2-40B4-BE49-F238E27FC236}">
                    <a16:creationId xmlns:a16="http://schemas.microsoft.com/office/drawing/2014/main" id="{1E0ACC30-9557-9761-96C0-C12B38365AB2}"/>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6" name="TextBox 6">
                <a:extLst>
                  <a:ext uri="{FF2B5EF4-FFF2-40B4-BE49-F238E27FC236}">
                    <a16:creationId xmlns:a16="http://schemas.microsoft.com/office/drawing/2014/main" id="{4DFB49D2-1343-BB51-8C4A-B5DAF7326B9F}"/>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7" name="Freeform 7">
              <a:extLst>
                <a:ext uri="{FF2B5EF4-FFF2-40B4-BE49-F238E27FC236}">
                  <a16:creationId xmlns:a16="http://schemas.microsoft.com/office/drawing/2014/main" id="{DB3C1856-7BCB-C6F3-D47D-F0C7C73ABCC9}"/>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8" name="Freeform 8">
              <a:extLst>
                <a:ext uri="{FF2B5EF4-FFF2-40B4-BE49-F238E27FC236}">
                  <a16:creationId xmlns:a16="http://schemas.microsoft.com/office/drawing/2014/main" id="{D3AF078C-07F4-151B-7215-B125FCC7BE6B}"/>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grpSp>
          <p:nvGrpSpPr>
            <p:cNvPr id="9" name="Group 9">
              <a:extLst>
                <a:ext uri="{FF2B5EF4-FFF2-40B4-BE49-F238E27FC236}">
                  <a16:creationId xmlns:a16="http://schemas.microsoft.com/office/drawing/2014/main" id="{85C7C12A-3043-2979-59C1-88EBB6002BE4}"/>
                </a:ext>
              </a:extLst>
            </p:cNvPr>
            <p:cNvGrpSpPr/>
            <p:nvPr/>
          </p:nvGrpSpPr>
          <p:grpSpPr>
            <a:xfrm rot="1460314">
              <a:off x="1518" y="765089"/>
              <a:ext cx="595692" cy="135824"/>
              <a:chOff x="0" y="0"/>
              <a:chExt cx="1355149" cy="308989"/>
            </a:xfrm>
          </p:grpSpPr>
          <p:sp>
            <p:nvSpPr>
              <p:cNvPr id="10" name="Freeform 10">
                <a:extLst>
                  <a:ext uri="{FF2B5EF4-FFF2-40B4-BE49-F238E27FC236}">
                    <a16:creationId xmlns:a16="http://schemas.microsoft.com/office/drawing/2014/main" id="{25C2FC84-BBB5-5382-BB62-315E4B6A27FC}"/>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1" name="TextBox 11">
                <a:extLst>
                  <a:ext uri="{FF2B5EF4-FFF2-40B4-BE49-F238E27FC236}">
                    <a16:creationId xmlns:a16="http://schemas.microsoft.com/office/drawing/2014/main" id="{A3FAA015-2DFB-16FD-C658-5F97A2EBC238}"/>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sp>
        <p:nvSpPr>
          <p:cNvPr id="13" name="CuadroTexto 12">
            <a:extLst>
              <a:ext uri="{FF2B5EF4-FFF2-40B4-BE49-F238E27FC236}">
                <a16:creationId xmlns:a16="http://schemas.microsoft.com/office/drawing/2014/main" id="{E04D8D4B-B28E-40E4-3C84-D5FA0765B28E}"/>
              </a:ext>
            </a:extLst>
          </p:cNvPr>
          <p:cNvSpPr txBox="1"/>
          <p:nvPr/>
        </p:nvSpPr>
        <p:spPr>
          <a:xfrm>
            <a:off x="931545" y="3171558"/>
            <a:ext cx="8015287" cy="3262432"/>
          </a:xfrm>
          <a:prstGeom prst="rect">
            <a:avLst/>
          </a:prstGeom>
          <a:noFill/>
        </p:spPr>
        <p:txBody>
          <a:bodyPr wrap="square">
            <a:spAutoFit/>
          </a:bodyPr>
          <a:lstStyle/>
          <a:p>
            <a:pPr>
              <a:buNone/>
            </a:pPr>
            <a:r>
              <a:rPr lang="en-US" sz="3600" b="0" i="0" dirty="0">
                <a:solidFill>
                  <a:srgbClr val="282828"/>
                </a:solidFill>
                <a:effectLst/>
                <a:latin typeface="ArialMT"/>
              </a:rPr>
              <a:t>Transformation</a:t>
            </a:r>
          </a:p>
          <a:p>
            <a:pPr>
              <a:buNone/>
            </a:pPr>
            <a:r>
              <a:rPr lang="en-US" sz="2800" b="1" i="1" dirty="0" err="1">
                <a:solidFill>
                  <a:srgbClr val="354374"/>
                </a:solidFill>
                <a:effectLst/>
                <a:latin typeface="CourierNewPS-BoldItalicMT"/>
              </a:rPr>
              <a:t>df_final</a:t>
            </a:r>
            <a:r>
              <a:rPr lang="en-US" sz="2800" b="1" i="1" dirty="0">
                <a:solidFill>
                  <a:srgbClr val="354374"/>
                </a:solidFill>
                <a:effectLst/>
                <a:latin typeface="CourierNewPS-BoldItalicMT"/>
              </a:rPr>
              <a:t> = ( </a:t>
            </a:r>
            <a:r>
              <a:rPr lang="en-US" sz="2800" b="1" i="1" dirty="0" err="1">
                <a:solidFill>
                  <a:srgbClr val="354374"/>
                </a:solidFill>
                <a:effectLst/>
                <a:latin typeface="CourierNewPS-BoldItalicMT"/>
              </a:rPr>
              <a:t>df.withColumn</a:t>
            </a:r>
            <a:r>
              <a:rPr lang="en-US" sz="2800" b="1" i="1" dirty="0">
                <a:solidFill>
                  <a:srgbClr val="354374"/>
                </a:solidFill>
                <a:effectLst/>
                <a:latin typeface="CourierNewPS-BoldItalicMT"/>
              </a:rPr>
              <a:t>("word", explode(split(col("lines"), ' '))) .</a:t>
            </a:r>
            <a:r>
              <a:rPr lang="en-US" sz="2800" b="1" i="1" dirty="0" err="1">
                <a:solidFill>
                  <a:srgbClr val="354374"/>
                </a:solidFill>
                <a:effectLst/>
                <a:latin typeface="CourierNewPS-BoldItalicMT"/>
              </a:rPr>
              <a:t>groupBy</a:t>
            </a:r>
            <a:r>
              <a:rPr lang="en-US" sz="2800" b="1" i="1" dirty="0">
                <a:solidFill>
                  <a:srgbClr val="354374"/>
                </a:solidFill>
                <a:effectLst/>
                <a:latin typeface="CourierNewPS-BoldItalicMT"/>
              </a:rPr>
              <a:t>("word") .count() )</a:t>
            </a:r>
          </a:p>
          <a:p>
            <a:pPr>
              <a:buNone/>
            </a:pPr>
            <a:r>
              <a:rPr lang="en-US" sz="3600" b="0" i="0" dirty="0">
                <a:solidFill>
                  <a:srgbClr val="282828"/>
                </a:solidFill>
                <a:effectLst/>
                <a:latin typeface="ArialMT"/>
              </a:rPr>
              <a:t>Action</a:t>
            </a:r>
          </a:p>
          <a:p>
            <a:pPr>
              <a:buNone/>
            </a:pPr>
            <a:r>
              <a:rPr lang="en-US" sz="2800" b="1" i="1" dirty="0" err="1">
                <a:solidFill>
                  <a:srgbClr val="354374"/>
                </a:solidFill>
                <a:effectLst/>
                <a:latin typeface="CourierNewPS-BoldItalicMT"/>
              </a:rPr>
              <a:t>df_final.show</a:t>
            </a:r>
            <a:r>
              <a:rPr lang="en-US" sz="2800" b="1" i="1" dirty="0">
                <a:solidFill>
                  <a:srgbClr val="354374"/>
                </a:solidFill>
                <a:effectLst/>
                <a:latin typeface="CourierNewPS-BoldItalicMT"/>
              </a:rPr>
              <a:t>()</a:t>
            </a:r>
            <a:r>
              <a:rPr lang="en-US" sz="3600" dirty="0"/>
              <a:t> </a:t>
            </a:r>
            <a:br>
              <a:rPr lang="en-US" dirty="0"/>
            </a:br>
            <a:endParaRPr lang="es-CO" dirty="0"/>
          </a:p>
        </p:txBody>
      </p:sp>
      <p:sp>
        <p:nvSpPr>
          <p:cNvPr id="18" name="CuadroTexto 17">
            <a:extLst>
              <a:ext uri="{FF2B5EF4-FFF2-40B4-BE49-F238E27FC236}">
                <a16:creationId xmlns:a16="http://schemas.microsoft.com/office/drawing/2014/main" id="{13281085-034E-418C-2B08-FA78346683DF}"/>
              </a:ext>
            </a:extLst>
          </p:cNvPr>
          <p:cNvSpPr txBox="1"/>
          <p:nvPr/>
        </p:nvSpPr>
        <p:spPr>
          <a:xfrm>
            <a:off x="9803013" y="3171558"/>
            <a:ext cx="8112441" cy="4370427"/>
          </a:xfrm>
          <a:prstGeom prst="rect">
            <a:avLst/>
          </a:prstGeom>
          <a:noFill/>
        </p:spPr>
        <p:txBody>
          <a:bodyPr wrap="square">
            <a:spAutoFit/>
          </a:bodyPr>
          <a:lstStyle/>
          <a:p>
            <a:pPr>
              <a:buNone/>
            </a:pPr>
            <a:r>
              <a:rPr lang="es-CO" sz="3200" b="0" i="0" dirty="0" err="1">
                <a:solidFill>
                  <a:srgbClr val="282828"/>
                </a:solidFill>
                <a:effectLst/>
                <a:latin typeface="ArialMT"/>
              </a:rPr>
              <a:t>Transformation</a:t>
            </a:r>
            <a:endParaRPr lang="es-CO" sz="3200" b="0" i="0" dirty="0">
              <a:solidFill>
                <a:srgbClr val="282828"/>
              </a:solidFill>
              <a:effectLst/>
              <a:latin typeface="ArialMT"/>
            </a:endParaRPr>
          </a:p>
          <a:p>
            <a:pPr>
              <a:buNone/>
            </a:pPr>
            <a:r>
              <a:rPr lang="es-CO" sz="2400" b="1" i="0" dirty="0" err="1">
                <a:solidFill>
                  <a:srgbClr val="354374"/>
                </a:solidFill>
                <a:effectLst/>
                <a:latin typeface="CourierNewPS-BoldMT"/>
              </a:rPr>
              <a:t>df.registerTempTable</a:t>
            </a:r>
            <a:r>
              <a:rPr lang="es-CO" sz="2400" b="1" i="0" dirty="0">
                <a:solidFill>
                  <a:srgbClr val="354374"/>
                </a:solidFill>
                <a:effectLst/>
                <a:latin typeface="CourierNewPS-BoldMT"/>
              </a:rPr>
              <a:t>("</a:t>
            </a:r>
            <a:r>
              <a:rPr lang="es-CO" sz="2400" b="1" i="0" dirty="0" err="1">
                <a:solidFill>
                  <a:srgbClr val="354374"/>
                </a:solidFill>
                <a:effectLst/>
                <a:latin typeface="CourierNewPS-BoldMT"/>
              </a:rPr>
              <a:t>temp_df</a:t>
            </a:r>
            <a:r>
              <a:rPr lang="es-CO" sz="2400" b="1" i="0" dirty="0">
                <a:solidFill>
                  <a:srgbClr val="354374"/>
                </a:solidFill>
                <a:effectLst/>
                <a:latin typeface="CourierNewPS-BoldMT"/>
              </a:rPr>
              <a:t>")</a:t>
            </a:r>
          </a:p>
          <a:p>
            <a:pPr>
              <a:buNone/>
            </a:pPr>
            <a:r>
              <a:rPr lang="es-CO" sz="2400" b="1" i="1" dirty="0" err="1">
                <a:solidFill>
                  <a:srgbClr val="354374"/>
                </a:solidFill>
                <a:effectLst/>
                <a:latin typeface="CourierNewPS-BoldItalicMT"/>
              </a:rPr>
              <a:t>df_final</a:t>
            </a:r>
            <a:r>
              <a:rPr lang="es-CO" sz="2400" b="1" i="1" dirty="0">
                <a:solidFill>
                  <a:srgbClr val="354374"/>
                </a:solidFill>
                <a:effectLst/>
                <a:latin typeface="CourierNewPS-BoldItalicMT"/>
              </a:rPr>
              <a:t> = ( </a:t>
            </a:r>
            <a:r>
              <a:rPr lang="es-CO" sz="2400" b="1" i="1" dirty="0" err="1">
                <a:solidFill>
                  <a:srgbClr val="354374"/>
                </a:solidFill>
                <a:effectLst/>
                <a:latin typeface="CourierNewPS-BoldItalicMT"/>
              </a:rPr>
              <a:t>sqlContext.sql</a:t>
            </a:r>
            <a:r>
              <a:rPr lang="es-CO" sz="2400" b="1" i="1" dirty="0">
                <a:solidFill>
                  <a:srgbClr val="354374"/>
                </a:solidFill>
                <a:effectLst/>
                <a:latin typeface="CourierNewPS-BoldItalicMT"/>
              </a:rPr>
              <a:t>(“ SELECT </a:t>
            </a:r>
            <a:r>
              <a:rPr lang="es-CO" sz="2400" b="1" i="1" dirty="0" err="1">
                <a:solidFill>
                  <a:srgbClr val="354374"/>
                </a:solidFill>
                <a:effectLst/>
                <a:latin typeface="CourierNewPS-BoldItalicMT"/>
              </a:rPr>
              <a:t>word</a:t>
            </a:r>
            <a:r>
              <a:rPr lang="es-CO" sz="2400" b="1" i="1" dirty="0">
                <a:solidFill>
                  <a:srgbClr val="354374"/>
                </a:solidFill>
                <a:effectLst/>
                <a:latin typeface="CourierNewPS-BoldItalicMT"/>
              </a:rPr>
              <a:t>, </a:t>
            </a:r>
            <a:r>
              <a:rPr lang="es-CO" sz="2400" b="1" i="1" dirty="0" err="1">
                <a:solidFill>
                  <a:srgbClr val="354374"/>
                </a:solidFill>
                <a:effectLst/>
                <a:latin typeface="CourierNewPS-BoldItalicMT"/>
              </a:rPr>
              <a:t>count</a:t>
            </a:r>
            <a:r>
              <a:rPr lang="es-CO" sz="2400" b="1" i="1" dirty="0">
                <a:solidFill>
                  <a:srgbClr val="354374"/>
                </a:solidFill>
                <a:effectLst/>
                <a:latin typeface="CourierNewPS-BoldItalicMT"/>
              </a:rPr>
              <a:t>(*) FROM</a:t>
            </a:r>
          </a:p>
          <a:p>
            <a:pPr>
              <a:buNone/>
            </a:pPr>
            <a:r>
              <a:rPr lang="es-CO" sz="2400" b="1" i="1" dirty="0">
                <a:solidFill>
                  <a:srgbClr val="354374"/>
                </a:solidFill>
                <a:effectLst/>
                <a:latin typeface="CourierNewPS-BoldItalicMT"/>
              </a:rPr>
              <a:t>(SELECT </a:t>
            </a:r>
            <a:r>
              <a:rPr lang="es-CO" sz="2400" b="1" i="1" dirty="0" err="1">
                <a:solidFill>
                  <a:srgbClr val="354374"/>
                </a:solidFill>
                <a:effectLst/>
                <a:latin typeface="CourierNewPS-BoldItalicMT"/>
              </a:rPr>
              <a:t>explode</a:t>
            </a:r>
            <a:r>
              <a:rPr lang="es-CO" sz="2400" b="1" i="1" dirty="0">
                <a:solidFill>
                  <a:srgbClr val="354374"/>
                </a:solidFill>
                <a:effectLst/>
                <a:latin typeface="CourierNewPS-BoldItalicMT"/>
              </a:rPr>
              <a:t>(</a:t>
            </a:r>
            <a:r>
              <a:rPr lang="es-CO" sz="2400" b="1" i="1" dirty="0" err="1">
                <a:solidFill>
                  <a:srgbClr val="354374"/>
                </a:solidFill>
                <a:effectLst/>
                <a:latin typeface="CourierNewPS-BoldItalicMT"/>
              </a:rPr>
              <a:t>split</a:t>
            </a:r>
            <a:r>
              <a:rPr lang="es-CO" sz="2400" b="1" i="1" dirty="0">
                <a:solidFill>
                  <a:srgbClr val="354374"/>
                </a:solidFill>
                <a:effectLst/>
                <a:latin typeface="CourierNewPS-BoldItalicMT"/>
              </a:rPr>
              <a:t>(</a:t>
            </a:r>
            <a:r>
              <a:rPr lang="es-CO" sz="2400" b="1" i="1" dirty="0" err="1">
                <a:solidFill>
                  <a:srgbClr val="354374"/>
                </a:solidFill>
                <a:effectLst/>
                <a:latin typeface="CourierNewPS-BoldItalicMT"/>
              </a:rPr>
              <a:t>Description</a:t>
            </a:r>
            <a:r>
              <a:rPr lang="es-CO" sz="2400" b="1" i="1" dirty="0">
                <a:solidFill>
                  <a:srgbClr val="354374"/>
                </a:solidFill>
                <a:effectLst/>
                <a:latin typeface="CourierNewPS-BoldItalicMT"/>
              </a:rPr>
              <a:t>, ' ')) AS </a:t>
            </a:r>
            <a:r>
              <a:rPr lang="es-CO" sz="2400" b="1" i="1" dirty="0" err="1">
                <a:solidFill>
                  <a:srgbClr val="354374"/>
                </a:solidFill>
                <a:effectLst/>
                <a:latin typeface="CourierNewPS-BoldItalicMT"/>
              </a:rPr>
              <a:t>word</a:t>
            </a:r>
            <a:r>
              <a:rPr lang="es-CO" sz="2400" b="1" i="1" dirty="0">
                <a:solidFill>
                  <a:srgbClr val="354374"/>
                </a:solidFill>
                <a:effectLst/>
                <a:latin typeface="CourierNewPS-BoldItalicMT"/>
              </a:rPr>
              <a:t> FROM </a:t>
            </a:r>
            <a:r>
              <a:rPr lang="es-CO" sz="2400" b="1" i="1" dirty="0" err="1">
                <a:solidFill>
                  <a:srgbClr val="354374"/>
                </a:solidFill>
                <a:effectLst/>
                <a:latin typeface="CourierNewPS-BoldItalicMT"/>
              </a:rPr>
              <a:t>temp_df</a:t>
            </a:r>
            <a:r>
              <a:rPr lang="es-CO" sz="2400" b="1" i="1" dirty="0">
                <a:solidFill>
                  <a:srgbClr val="354374"/>
                </a:solidFill>
                <a:effectLst/>
                <a:latin typeface="CourierNewPS-BoldItalicMT"/>
              </a:rPr>
              <a:t>)</a:t>
            </a:r>
          </a:p>
          <a:p>
            <a:pPr>
              <a:buNone/>
            </a:pPr>
            <a:r>
              <a:rPr lang="es-CO" sz="2400" b="1" i="1" dirty="0">
                <a:solidFill>
                  <a:srgbClr val="354374"/>
                </a:solidFill>
                <a:effectLst/>
                <a:latin typeface="CourierNewPS-BoldItalicMT"/>
              </a:rPr>
              <a:t>GROUP BY </a:t>
            </a:r>
            <a:r>
              <a:rPr lang="es-CO" sz="2400" b="1" i="1" dirty="0" err="1">
                <a:solidFill>
                  <a:srgbClr val="354374"/>
                </a:solidFill>
                <a:effectLst/>
                <a:latin typeface="CourierNewPS-BoldItalicMT"/>
              </a:rPr>
              <a:t>word</a:t>
            </a:r>
            <a:endParaRPr lang="es-CO" sz="2400" b="1" i="1" dirty="0">
              <a:solidFill>
                <a:srgbClr val="354374"/>
              </a:solidFill>
              <a:effectLst/>
              <a:latin typeface="CourierNewPS-BoldItalicMT"/>
            </a:endParaRPr>
          </a:p>
          <a:p>
            <a:pPr>
              <a:buNone/>
            </a:pPr>
            <a:r>
              <a:rPr lang="es-CO" sz="2400" b="1" i="1" dirty="0">
                <a:solidFill>
                  <a:srgbClr val="354374"/>
                </a:solidFill>
                <a:effectLst/>
                <a:latin typeface="CourierNewPS-BoldItalicMT"/>
              </a:rPr>
              <a:t>“)</a:t>
            </a:r>
          </a:p>
          <a:p>
            <a:pPr>
              <a:buNone/>
            </a:pPr>
            <a:r>
              <a:rPr lang="es-CO" sz="3200" b="0" i="0" dirty="0" err="1">
                <a:solidFill>
                  <a:srgbClr val="282828"/>
                </a:solidFill>
                <a:effectLst/>
                <a:latin typeface="ArialMT"/>
              </a:rPr>
              <a:t>Action</a:t>
            </a:r>
            <a:endParaRPr lang="es-CO" sz="3200" b="0" i="0" dirty="0">
              <a:solidFill>
                <a:srgbClr val="282828"/>
              </a:solidFill>
              <a:effectLst/>
              <a:latin typeface="ArialMT"/>
            </a:endParaRPr>
          </a:p>
          <a:p>
            <a:pPr>
              <a:buNone/>
            </a:pPr>
            <a:r>
              <a:rPr lang="es-CO" sz="2400" b="1" i="1" dirty="0" err="1">
                <a:solidFill>
                  <a:srgbClr val="354374"/>
                </a:solidFill>
                <a:effectLst/>
                <a:latin typeface="CourierNewPS-BoldItalicMT"/>
              </a:rPr>
              <a:t>df_final.show</a:t>
            </a:r>
            <a:r>
              <a:rPr lang="es-CO" sz="2400" b="1" i="1" dirty="0">
                <a:solidFill>
                  <a:srgbClr val="354374"/>
                </a:solidFill>
                <a:effectLst/>
                <a:latin typeface="CourierNewPS-BoldItalicMT"/>
              </a:rPr>
              <a:t>()</a:t>
            </a:r>
            <a:r>
              <a:rPr lang="es-CO" sz="3200" dirty="0"/>
              <a:t> </a:t>
            </a:r>
            <a:br>
              <a:rPr lang="es-CO" dirty="0"/>
            </a:br>
            <a:endParaRPr lang="es-CO" dirty="0"/>
          </a:p>
        </p:txBody>
      </p:sp>
    </p:spTree>
    <p:extLst>
      <p:ext uri="{BB962C8B-B14F-4D97-AF65-F5344CB8AC3E}">
        <p14:creationId xmlns:p14="http://schemas.microsoft.com/office/powerpoint/2010/main" val="9687858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56F0F1-90B3-F1A6-A96F-78229D3D43EE}"/>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7F9848E4-8525-1FA8-1E5D-72C76CD8AE74}"/>
              </a:ext>
            </a:extLst>
          </p:cNvPr>
          <p:cNvSpPr/>
          <p:nvPr/>
        </p:nvSpPr>
        <p:spPr>
          <a:xfrm>
            <a:off x="16526945" y="207818"/>
            <a:ext cx="1388509" cy="555404"/>
          </a:xfrm>
          <a:custGeom>
            <a:avLst/>
            <a:gdLst/>
            <a:ahLst/>
            <a:cxnLst/>
            <a:rect l="l" t="t" r="r" b="b"/>
            <a:pathLst>
              <a:path w="1388509" h="555404">
                <a:moveTo>
                  <a:pt x="0" y="0"/>
                </a:moveTo>
                <a:lnTo>
                  <a:pt x="1388510" y="0"/>
                </a:lnTo>
                <a:lnTo>
                  <a:pt x="1388510" y="555404"/>
                </a:lnTo>
                <a:lnTo>
                  <a:pt x="0" y="555404"/>
                </a:lnTo>
                <a:lnTo>
                  <a:pt x="0" y="0"/>
                </a:lnTo>
                <a:close/>
              </a:path>
            </a:pathLst>
          </a:custGeom>
          <a:blipFill>
            <a:blip r:embed="rId2"/>
            <a:stretch>
              <a:fillRect/>
            </a:stretch>
          </a:blipFill>
        </p:spPr>
        <p:txBody>
          <a:bodyPr/>
          <a:lstStyle/>
          <a:p>
            <a:endParaRPr lang="es-CO"/>
          </a:p>
        </p:txBody>
      </p:sp>
      <p:grpSp>
        <p:nvGrpSpPr>
          <p:cNvPr id="3" name="Group 3">
            <a:extLst>
              <a:ext uri="{FF2B5EF4-FFF2-40B4-BE49-F238E27FC236}">
                <a16:creationId xmlns:a16="http://schemas.microsoft.com/office/drawing/2014/main" id="{752F70D2-DC35-0D66-2633-44FB0C971898}"/>
              </a:ext>
            </a:extLst>
          </p:cNvPr>
          <p:cNvGrpSpPr/>
          <p:nvPr/>
        </p:nvGrpSpPr>
        <p:grpSpPr>
          <a:xfrm>
            <a:off x="-76200" y="0"/>
            <a:ext cx="449045" cy="10287000"/>
            <a:chOff x="0" y="0"/>
            <a:chExt cx="598727" cy="13716000"/>
          </a:xfrm>
        </p:grpSpPr>
        <p:grpSp>
          <p:nvGrpSpPr>
            <p:cNvPr id="4" name="Group 4">
              <a:extLst>
                <a:ext uri="{FF2B5EF4-FFF2-40B4-BE49-F238E27FC236}">
                  <a16:creationId xmlns:a16="http://schemas.microsoft.com/office/drawing/2014/main" id="{CE780456-3C49-67FA-577E-3F89AC58A5A6}"/>
                </a:ext>
              </a:extLst>
            </p:cNvPr>
            <p:cNvGrpSpPr/>
            <p:nvPr/>
          </p:nvGrpSpPr>
          <p:grpSpPr>
            <a:xfrm>
              <a:off x="77114" y="0"/>
              <a:ext cx="444500" cy="13716000"/>
              <a:chOff x="0" y="0"/>
              <a:chExt cx="87802" cy="2709333"/>
            </a:xfrm>
          </p:grpSpPr>
          <p:sp>
            <p:nvSpPr>
              <p:cNvPr id="5" name="Freeform 5">
                <a:extLst>
                  <a:ext uri="{FF2B5EF4-FFF2-40B4-BE49-F238E27FC236}">
                    <a16:creationId xmlns:a16="http://schemas.microsoft.com/office/drawing/2014/main" id="{563CA056-9E23-B97C-7A45-6E21DBFF5DFC}"/>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6" name="TextBox 6">
                <a:extLst>
                  <a:ext uri="{FF2B5EF4-FFF2-40B4-BE49-F238E27FC236}">
                    <a16:creationId xmlns:a16="http://schemas.microsoft.com/office/drawing/2014/main" id="{CB03D979-7B93-1037-8EC1-743C2EE42EFB}"/>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7" name="Freeform 7">
              <a:extLst>
                <a:ext uri="{FF2B5EF4-FFF2-40B4-BE49-F238E27FC236}">
                  <a16:creationId xmlns:a16="http://schemas.microsoft.com/office/drawing/2014/main" id="{86B26994-919C-49EF-2B44-FCDD41DAC285}"/>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8" name="Freeform 8">
              <a:extLst>
                <a:ext uri="{FF2B5EF4-FFF2-40B4-BE49-F238E27FC236}">
                  <a16:creationId xmlns:a16="http://schemas.microsoft.com/office/drawing/2014/main" id="{A1CAF2FE-4F43-A3EF-05DC-CEBA34F468C4}"/>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grpSp>
          <p:nvGrpSpPr>
            <p:cNvPr id="9" name="Group 9">
              <a:extLst>
                <a:ext uri="{FF2B5EF4-FFF2-40B4-BE49-F238E27FC236}">
                  <a16:creationId xmlns:a16="http://schemas.microsoft.com/office/drawing/2014/main" id="{5A0728D1-B520-4799-200F-E8276FE25629}"/>
                </a:ext>
              </a:extLst>
            </p:cNvPr>
            <p:cNvGrpSpPr/>
            <p:nvPr/>
          </p:nvGrpSpPr>
          <p:grpSpPr>
            <a:xfrm rot="1460314">
              <a:off x="1518" y="765089"/>
              <a:ext cx="595692" cy="135824"/>
              <a:chOff x="0" y="0"/>
              <a:chExt cx="1355149" cy="308989"/>
            </a:xfrm>
          </p:grpSpPr>
          <p:sp>
            <p:nvSpPr>
              <p:cNvPr id="10" name="Freeform 10">
                <a:extLst>
                  <a:ext uri="{FF2B5EF4-FFF2-40B4-BE49-F238E27FC236}">
                    <a16:creationId xmlns:a16="http://schemas.microsoft.com/office/drawing/2014/main" id="{39B95016-0257-DDE4-966F-E8D594E9963D}"/>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1" name="TextBox 11">
                <a:extLst>
                  <a:ext uri="{FF2B5EF4-FFF2-40B4-BE49-F238E27FC236}">
                    <a16:creationId xmlns:a16="http://schemas.microsoft.com/office/drawing/2014/main" id="{1A909FEC-F2A1-9164-B2FF-4245F1289DE4}"/>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graphicFrame>
        <p:nvGraphicFramePr>
          <p:cNvPr id="12" name="Tabla 11">
            <a:extLst>
              <a:ext uri="{FF2B5EF4-FFF2-40B4-BE49-F238E27FC236}">
                <a16:creationId xmlns:a16="http://schemas.microsoft.com/office/drawing/2014/main" id="{927DC583-7672-F611-BC66-BD53E9765464}"/>
              </a:ext>
            </a:extLst>
          </p:cNvPr>
          <p:cNvGraphicFramePr>
            <a:graphicFrameLocks noGrp="1"/>
          </p:cNvGraphicFramePr>
          <p:nvPr>
            <p:extLst>
              <p:ext uri="{D42A27DB-BD31-4B8C-83A1-F6EECF244321}">
                <p14:modId xmlns:p14="http://schemas.microsoft.com/office/powerpoint/2010/main" val="21678834"/>
              </p:ext>
            </p:extLst>
          </p:nvPr>
        </p:nvGraphicFramePr>
        <p:xfrm>
          <a:off x="3767328" y="2814668"/>
          <a:ext cx="12216384" cy="4957732"/>
        </p:xfrm>
        <a:graphic>
          <a:graphicData uri="http://schemas.openxmlformats.org/drawingml/2006/table">
            <a:tbl>
              <a:tblPr/>
              <a:tblGrid>
                <a:gridCol w="4072128">
                  <a:extLst>
                    <a:ext uri="{9D8B030D-6E8A-4147-A177-3AD203B41FA5}">
                      <a16:colId xmlns:a16="http://schemas.microsoft.com/office/drawing/2014/main" val="883026715"/>
                    </a:ext>
                  </a:extLst>
                </a:gridCol>
                <a:gridCol w="4072128">
                  <a:extLst>
                    <a:ext uri="{9D8B030D-6E8A-4147-A177-3AD203B41FA5}">
                      <a16:colId xmlns:a16="http://schemas.microsoft.com/office/drawing/2014/main" val="1714567984"/>
                    </a:ext>
                  </a:extLst>
                </a:gridCol>
                <a:gridCol w="4072128">
                  <a:extLst>
                    <a:ext uri="{9D8B030D-6E8A-4147-A177-3AD203B41FA5}">
                      <a16:colId xmlns:a16="http://schemas.microsoft.com/office/drawing/2014/main" val="926417108"/>
                    </a:ext>
                  </a:extLst>
                </a:gridCol>
              </a:tblGrid>
              <a:tr h="633333">
                <a:tc>
                  <a:txBody>
                    <a:bodyPr/>
                    <a:lstStyle/>
                    <a:p>
                      <a:pPr rtl="0">
                        <a:buNone/>
                      </a:pPr>
                      <a:r>
                        <a:rPr lang="es-CO" sz="2000" b="1">
                          <a:solidFill>
                            <a:srgbClr val="1F1F1F"/>
                          </a:solidFill>
                          <a:effectLst/>
                          <a:latin typeface="Google Sans Text"/>
                        </a:rPr>
                        <a:t>Característica</a:t>
                      </a:r>
                      <a:endParaRPr lang="es-CO" sz="2000">
                        <a:solidFill>
                          <a:srgbClr val="1F1F1F"/>
                        </a:solidFill>
                        <a:effectLst/>
                        <a:latin typeface="Google Sans Text"/>
                      </a:endParaRPr>
                    </a:p>
                  </a:txBody>
                  <a:tcPr marL="114300" marR="1143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rtl="0">
                        <a:buNone/>
                      </a:pPr>
                      <a:r>
                        <a:rPr lang="es-CO" sz="2000" b="1">
                          <a:solidFill>
                            <a:srgbClr val="1F1F1F"/>
                          </a:solidFill>
                          <a:effectLst/>
                          <a:latin typeface="Google Sans Text"/>
                        </a:rPr>
                        <a:t>RDD</a:t>
                      </a:r>
                      <a:endParaRPr lang="es-CO" sz="2000">
                        <a:solidFill>
                          <a:srgbClr val="1F1F1F"/>
                        </a:solidFill>
                        <a:effectLst/>
                        <a:latin typeface="Google Sans Text"/>
                      </a:endParaRPr>
                    </a:p>
                  </a:txBody>
                  <a:tcPr marL="114300" marR="1143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rtl="0">
                        <a:buNone/>
                      </a:pPr>
                      <a:r>
                        <a:rPr lang="es-CO" sz="2000" b="1">
                          <a:solidFill>
                            <a:srgbClr val="1F1F1F"/>
                          </a:solidFill>
                          <a:effectLst/>
                          <a:latin typeface="Google Sans Text"/>
                        </a:rPr>
                        <a:t>DataFrame</a:t>
                      </a:r>
                      <a:endParaRPr lang="es-CO" sz="2000">
                        <a:solidFill>
                          <a:srgbClr val="1F1F1F"/>
                        </a:solidFill>
                        <a:effectLst/>
                        <a:latin typeface="Google Sans Text"/>
                      </a:endParaRPr>
                    </a:p>
                  </a:txBody>
                  <a:tcPr marL="114300" marR="1143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00359232"/>
                  </a:ext>
                </a:extLst>
              </a:tr>
              <a:tr h="1055554">
                <a:tc>
                  <a:txBody>
                    <a:bodyPr/>
                    <a:lstStyle/>
                    <a:p>
                      <a:pPr rtl="0">
                        <a:buNone/>
                      </a:pPr>
                      <a:r>
                        <a:rPr lang="es-CO" sz="2000" b="1">
                          <a:solidFill>
                            <a:srgbClr val="1F1F1F"/>
                          </a:solidFill>
                          <a:effectLst/>
                          <a:latin typeface="Google Sans Text"/>
                        </a:rPr>
                        <a:t>Nivel</a:t>
                      </a:r>
                      <a:endParaRPr lang="es-CO" sz="2000">
                        <a:solidFill>
                          <a:srgbClr val="1F1F1F"/>
                        </a:solidFill>
                        <a:effectLst/>
                        <a:latin typeface="Google Sans Text"/>
                      </a:endParaRPr>
                    </a:p>
                  </a:txBody>
                  <a:tcPr marL="114300" marR="1143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rtl="0">
                        <a:buNone/>
                      </a:pPr>
                      <a:r>
                        <a:rPr lang="es-CO" sz="2000">
                          <a:solidFill>
                            <a:srgbClr val="1F1F1F"/>
                          </a:solidFill>
                          <a:effectLst/>
                          <a:latin typeface="Google Sans Text"/>
                        </a:rPr>
                        <a:t>Bajo nivel (control total).</a:t>
                      </a:r>
                    </a:p>
                  </a:txBody>
                  <a:tcPr marL="114300" marR="1143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rtl="0">
                        <a:buNone/>
                      </a:pPr>
                      <a:r>
                        <a:rPr lang="es-CO" sz="2000">
                          <a:solidFill>
                            <a:srgbClr val="1F1F1F"/>
                          </a:solidFill>
                          <a:effectLst/>
                          <a:latin typeface="Google Sans Text"/>
                        </a:rPr>
                        <a:t>Alto nivel (abstracción).</a:t>
                      </a:r>
                    </a:p>
                  </a:txBody>
                  <a:tcPr marL="114300" marR="1143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64189250"/>
                  </a:ext>
                </a:extLst>
              </a:tr>
              <a:tr h="1055554">
                <a:tc>
                  <a:txBody>
                    <a:bodyPr/>
                    <a:lstStyle/>
                    <a:p>
                      <a:pPr rtl="0">
                        <a:buNone/>
                      </a:pPr>
                      <a:r>
                        <a:rPr lang="es-CO" sz="2000" b="1">
                          <a:solidFill>
                            <a:srgbClr val="1F1F1F"/>
                          </a:solidFill>
                          <a:effectLst/>
                          <a:latin typeface="Google Sans Text"/>
                        </a:rPr>
                        <a:t>Optimización</a:t>
                      </a:r>
                      <a:endParaRPr lang="es-CO" sz="2000">
                        <a:solidFill>
                          <a:srgbClr val="1F1F1F"/>
                        </a:solidFill>
                        <a:effectLst/>
                        <a:latin typeface="Google Sans Text"/>
                      </a:endParaRPr>
                    </a:p>
                  </a:txBody>
                  <a:tcPr marL="114300" marR="1143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rtl="0">
                        <a:buNone/>
                      </a:pPr>
                      <a:r>
                        <a:rPr lang="es-CO" sz="2000">
                          <a:solidFill>
                            <a:srgbClr val="1F1F1F"/>
                          </a:solidFill>
                          <a:effectLst/>
                          <a:latin typeface="Google Sans Text"/>
                        </a:rPr>
                        <a:t>No optimizado automáticamente.</a:t>
                      </a:r>
                    </a:p>
                  </a:txBody>
                  <a:tcPr marL="114300" marR="1143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rtl="0">
                        <a:buNone/>
                      </a:pPr>
                      <a:r>
                        <a:rPr lang="es-CO" sz="2000">
                          <a:solidFill>
                            <a:srgbClr val="1F1F1F"/>
                          </a:solidFill>
                          <a:effectLst/>
                          <a:latin typeface="Google Sans Text"/>
                        </a:rPr>
                        <a:t>Optimizado por Catalyst.</a:t>
                      </a:r>
                    </a:p>
                  </a:txBody>
                  <a:tcPr marL="114300" marR="1143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08484500"/>
                  </a:ext>
                </a:extLst>
              </a:tr>
              <a:tr h="1055554">
                <a:tc>
                  <a:txBody>
                    <a:bodyPr/>
                    <a:lstStyle/>
                    <a:p>
                      <a:pPr rtl="0">
                        <a:buNone/>
                      </a:pPr>
                      <a:r>
                        <a:rPr lang="es-CO" sz="2000" b="1">
                          <a:solidFill>
                            <a:srgbClr val="1F1F1F"/>
                          </a:solidFill>
                          <a:effectLst/>
                          <a:latin typeface="Google Sans Text"/>
                        </a:rPr>
                        <a:t>Sintaxis</a:t>
                      </a:r>
                      <a:endParaRPr lang="es-CO" sz="2000">
                        <a:solidFill>
                          <a:srgbClr val="1F1F1F"/>
                        </a:solidFill>
                        <a:effectLst/>
                        <a:latin typeface="Google Sans Text"/>
                      </a:endParaRPr>
                    </a:p>
                  </a:txBody>
                  <a:tcPr marL="114300" marR="1143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rtl="0">
                        <a:buNone/>
                      </a:pPr>
                      <a:r>
                        <a:rPr lang="es-CO" sz="2000">
                          <a:solidFill>
                            <a:srgbClr val="1F1F1F"/>
                          </a:solidFill>
                          <a:effectLst/>
                          <a:latin typeface="Google Sans Text"/>
                        </a:rPr>
                        <a:t>Estilo funcional (Lambdas).</a:t>
                      </a:r>
                    </a:p>
                  </a:txBody>
                  <a:tcPr marL="114300" marR="1143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rtl="0">
                        <a:buNone/>
                      </a:pPr>
                      <a:r>
                        <a:rPr lang="es-CO" sz="2000">
                          <a:solidFill>
                            <a:srgbClr val="1F1F1F"/>
                          </a:solidFill>
                          <a:effectLst/>
                          <a:latin typeface="Google Sans Text"/>
                        </a:rPr>
                        <a:t>Estilo SQL / DSL.</a:t>
                      </a:r>
                    </a:p>
                  </a:txBody>
                  <a:tcPr marL="114300" marR="1143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73011636"/>
                  </a:ext>
                </a:extLst>
              </a:tr>
              <a:tr h="1157737">
                <a:tc>
                  <a:txBody>
                    <a:bodyPr/>
                    <a:lstStyle/>
                    <a:p>
                      <a:pPr rtl="0">
                        <a:buNone/>
                      </a:pPr>
                      <a:r>
                        <a:rPr lang="es-CO" sz="2000" b="1">
                          <a:solidFill>
                            <a:srgbClr val="1F1F1F"/>
                          </a:solidFill>
                          <a:effectLst/>
                          <a:latin typeface="Google Sans Text"/>
                        </a:rPr>
                        <a:t>Uso</a:t>
                      </a:r>
                      <a:endParaRPr lang="es-CO" sz="2000">
                        <a:solidFill>
                          <a:srgbClr val="1F1F1F"/>
                        </a:solidFill>
                        <a:effectLst/>
                        <a:latin typeface="Google Sans Text"/>
                      </a:endParaRPr>
                    </a:p>
                  </a:txBody>
                  <a:tcPr marL="114300" marR="1143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rtl="0">
                        <a:buNone/>
                      </a:pPr>
                      <a:r>
                        <a:rPr lang="es-CO" sz="2000">
                          <a:solidFill>
                            <a:srgbClr val="1F1F1F"/>
                          </a:solidFill>
                          <a:effectLst/>
                          <a:latin typeface="Google Sans Text"/>
                        </a:rPr>
                        <a:t>Datos no estructurados complejos.</a:t>
                      </a:r>
                    </a:p>
                  </a:txBody>
                  <a:tcPr marL="114300" marR="1143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rtl="0">
                        <a:buNone/>
                      </a:pPr>
                      <a:r>
                        <a:rPr lang="es-CO" sz="2000" dirty="0">
                          <a:solidFill>
                            <a:srgbClr val="1F1F1F"/>
                          </a:solidFill>
                          <a:effectLst/>
                          <a:latin typeface="Google Sans Text"/>
                        </a:rPr>
                        <a:t>Datos estructurados/tabulares.</a:t>
                      </a:r>
                    </a:p>
                  </a:txBody>
                  <a:tcPr marL="114300" marR="1143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84100263"/>
                  </a:ext>
                </a:extLst>
              </a:tr>
            </a:tbl>
          </a:graphicData>
        </a:graphic>
      </p:graphicFrame>
    </p:spTree>
    <p:extLst>
      <p:ext uri="{BB962C8B-B14F-4D97-AF65-F5344CB8AC3E}">
        <p14:creationId xmlns:p14="http://schemas.microsoft.com/office/powerpoint/2010/main" val="28353451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6C12FD-28CA-9374-7E38-8EF5F7FE869B}"/>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28BC502B-B919-7C3E-2550-91BA49408439}"/>
              </a:ext>
            </a:extLst>
          </p:cNvPr>
          <p:cNvSpPr/>
          <p:nvPr/>
        </p:nvSpPr>
        <p:spPr>
          <a:xfrm>
            <a:off x="16526945" y="207818"/>
            <a:ext cx="1388509" cy="555404"/>
          </a:xfrm>
          <a:custGeom>
            <a:avLst/>
            <a:gdLst/>
            <a:ahLst/>
            <a:cxnLst/>
            <a:rect l="l" t="t" r="r" b="b"/>
            <a:pathLst>
              <a:path w="1388509" h="555404">
                <a:moveTo>
                  <a:pt x="0" y="0"/>
                </a:moveTo>
                <a:lnTo>
                  <a:pt x="1388510" y="0"/>
                </a:lnTo>
                <a:lnTo>
                  <a:pt x="1388510" y="555404"/>
                </a:lnTo>
                <a:lnTo>
                  <a:pt x="0" y="555404"/>
                </a:lnTo>
                <a:lnTo>
                  <a:pt x="0" y="0"/>
                </a:lnTo>
                <a:close/>
              </a:path>
            </a:pathLst>
          </a:custGeom>
          <a:blipFill>
            <a:blip r:embed="rId2"/>
            <a:stretch>
              <a:fillRect/>
            </a:stretch>
          </a:blipFill>
        </p:spPr>
        <p:txBody>
          <a:bodyPr/>
          <a:lstStyle/>
          <a:p>
            <a:endParaRPr lang="es-CO"/>
          </a:p>
        </p:txBody>
      </p:sp>
      <p:grpSp>
        <p:nvGrpSpPr>
          <p:cNvPr id="3" name="Group 3">
            <a:extLst>
              <a:ext uri="{FF2B5EF4-FFF2-40B4-BE49-F238E27FC236}">
                <a16:creationId xmlns:a16="http://schemas.microsoft.com/office/drawing/2014/main" id="{4EEC0E0D-4763-7697-BD70-2E144862E0D1}"/>
              </a:ext>
            </a:extLst>
          </p:cNvPr>
          <p:cNvGrpSpPr/>
          <p:nvPr/>
        </p:nvGrpSpPr>
        <p:grpSpPr>
          <a:xfrm>
            <a:off x="-76200" y="0"/>
            <a:ext cx="449045" cy="10287000"/>
            <a:chOff x="0" y="0"/>
            <a:chExt cx="598727" cy="13716000"/>
          </a:xfrm>
        </p:grpSpPr>
        <p:grpSp>
          <p:nvGrpSpPr>
            <p:cNvPr id="4" name="Group 4">
              <a:extLst>
                <a:ext uri="{FF2B5EF4-FFF2-40B4-BE49-F238E27FC236}">
                  <a16:creationId xmlns:a16="http://schemas.microsoft.com/office/drawing/2014/main" id="{194A704F-C5F8-7211-B0C8-13DDC01CC70B}"/>
                </a:ext>
              </a:extLst>
            </p:cNvPr>
            <p:cNvGrpSpPr/>
            <p:nvPr/>
          </p:nvGrpSpPr>
          <p:grpSpPr>
            <a:xfrm>
              <a:off x="77114" y="0"/>
              <a:ext cx="444500" cy="13716000"/>
              <a:chOff x="0" y="0"/>
              <a:chExt cx="87802" cy="2709333"/>
            </a:xfrm>
          </p:grpSpPr>
          <p:sp>
            <p:nvSpPr>
              <p:cNvPr id="5" name="Freeform 5">
                <a:extLst>
                  <a:ext uri="{FF2B5EF4-FFF2-40B4-BE49-F238E27FC236}">
                    <a16:creationId xmlns:a16="http://schemas.microsoft.com/office/drawing/2014/main" id="{ACC54A2F-DDE2-2A8C-8ED0-7422623488A1}"/>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6" name="TextBox 6">
                <a:extLst>
                  <a:ext uri="{FF2B5EF4-FFF2-40B4-BE49-F238E27FC236}">
                    <a16:creationId xmlns:a16="http://schemas.microsoft.com/office/drawing/2014/main" id="{7BDBDEF1-E8A0-5829-DCAB-13D8F1534CBD}"/>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7" name="Freeform 7">
              <a:extLst>
                <a:ext uri="{FF2B5EF4-FFF2-40B4-BE49-F238E27FC236}">
                  <a16:creationId xmlns:a16="http://schemas.microsoft.com/office/drawing/2014/main" id="{CF20A355-5EF3-6113-E14B-7D908F5B929E}"/>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8" name="Freeform 8">
              <a:extLst>
                <a:ext uri="{FF2B5EF4-FFF2-40B4-BE49-F238E27FC236}">
                  <a16:creationId xmlns:a16="http://schemas.microsoft.com/office/drawing/2014/main" id="{54419A73-348B-B2C0-8D8E-D061082A334F}"/>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grpSp>
          <p:nvGrpSpPr>
            <p:cNvPr id="9" name="Group 9">
              <a:extLst>
                <a:ext uri="{FF2B5EF4-FFF2-40B4-BE49-F238E27FC236}">
                  <a16:creationId xmlns:a16="http://schemas.microsoft.com/office/drawing/2014/main" id="{053FD734-01C2-3D4E-F3AA-D7DB6BA6887A}"/>
                </a:ext>
              </a:extLst>
            </p:cNvPr>
            <p:cNvGrpSpPr/>
            <p:nvPr/>
          </p:nvGrpSpPr>
          <p:grpSpPr>
            <a:xfrm rot="1460314">
              <a:off x="1518" y="765089"/>
              <a:ext cx="595692" cy="135824"/>
              <a:chOff x="0" y="0"/>
              <a:chExt cx="1355149" cy="308989"/>
            </a:xfrm>
          </p:grpSpPr>
          <p:sp>
            <p:nvSpPr>
              <p:cNvPr id="10" name="Freeform 10">
                <a:extLst>
                  <a:ext uri="{FF2B5EF4-FFF2-40B4-BE49-F238E27FC236}">
                    <a16:creationId xmlns:a16="http://schemas.microsoft.com/office/drawing/2014/main" id="{20EC1B28-21F1-59CD-CBF4-C86EA72A8370}"/>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1" name="TextBox 11">
                <a:extLst>
                  <a:ext uri="{FF2B5EF4-FFF2-40B4-BE49-F238E27FC236}">
                    <a16:creationId xmlns:a16="http://schemas.microsoft.com/office/drawing/2014/main" id="{282CF93F-4498-F2CD-2957-A1CA1B6DC1A9}"/>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sp>
        <p:nvSpPr>
          <p:cNvPr id="12" name="AutoShape 2">
            <a:extLst>
              <a:ext uri="{FF2B5EF4-FFF2-40B4-BE49-F238E27FC236}">
                <a16:creationId xmlns:a16="http://schemas.microsoft.com/office/drawing/2014/main" id="{0642AEA2-7C87-EED5-DB01-AA4DE32EAC8F}"/>
              </a:ext>
            </a:extLst>
          </p:cNvPr>
          <p:cNvSpPr>
            <a:spLocks noChangeAspect="1" noChangeArrowheads="1"/>
          </p:cNvSpPr>
          <p:nvPr/>
        </p:nvSpPr>
        <p:spPr bwMode="auto">
          <a:xfrm>
            <a:off x="8991600" y="49911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sp>
        <p:nvSpPr>
          <p:cNvPr id="15" name="CuadroTexto 14">
            <a:extLst>
              <a:ext uri="{FF2B5EF4-FFF2-40B4-BE49-F238E27FC236}">
                <a16:creationId xmlns:a16="http://schemas.microsoft.com/office/drawing/2014/main" id="{68E5D97F-C46D-ACFE-0CDD-D6D22EAD8EBE}"/>
              </a:ext>
            </a:extLst>
          </p:cNvPr>
          <p:cNvSpPr txBox="1"/>
          <p:nvPr/>
        </p:nvSpPr>
        <p:spPr>
          <a:xfrm>
            <a:off x="1494429" y="1065973"/>
            <a:ext cx="15032515" cy="8710077"/>
          </a:xfrm>
          <a:prstGeom prst="rect">
            <a:avLst/>
          </a:prstGeom>
          <a:noFill/>
        </p:spPr>
        <p:txBody>
          <a:bodyPr wrap="square">
            <a:spAutoFit/>
          </a:bodyPr>
          <a:lstStyle/>
          <a:p>
            <a:r>
              <a:rPr lang="es-ES" sz="2800" b="1" dirty="0"/>
              <a:t>Particiones de datos de </a:t>
            </a:r>
            <a:r>
              <a:rPr lang="es-ES" sz="2800" b="1" dirty="0" err="1"/>
              <a:t>Spark</a:t>
            </a:r>
            <a:endParaRPr lang="es-ES" sz="2800" b="1" dirty="0"/>
          </a:p>
          <a:p>
            <a:endParaRPr lang="es-ES" sz="2800" b="1" dirty="0"/>
          </a:p>
          <a:p>
            <a:r>
              <a:rPr lang="es-ES" sz="2800" dirty="0"/>
              <a:t>Partición</a:t>
            </a:r>
          </a:p>
          <a:p>
            <a:endParaRPr lang="es-ES" sz="2800" dirty="0"/>
          </a:p>
          <a:p>
            <a:r>
              <a:rPr lang="es-ES" sz="2800" dirty="0"/>
              <a:t>– Parte de los datos se gestiona en una tarea</a:t>
            </a:r>
          </a:p>
          <a:p>
            <a:r>
              <a:rPr lang="es-ES" sz="2800" dirty="0"/>
              <a:t>– Partición predeterminada = 1 bloque HDFS = 1 tarea = 1 núcleo</a:t>
            </a:r>
          </a:p>
          <a:p>
            <a:r>
              <a:rPr lang="es-ES" sz="2800" dirty="0"/>
              <a:t>– La partición se gestiona idealmente en el nodo donde se almacena – ¡localidad de datos!</a:t>
            </a:r>
          </a:p>
          <a:p>
            <a:r>
              <a:rPr lang="es-ES" sz="2800" dirty="0"/>
              <a:t>– Más particiones  más tareas  mayor paralelización</a:t>
            </a:r>
          </a:p>
          <a:p>
            <a:r>
              <a:rPr lang="es-ES" sz="2800" dirty="0"/>
              <a:t>•  datos más pequeños  menor eficiencia  mayor sobrecarga</a:t>
            </a:r>
          </a:p>
          <a:p>
            <a:r>
              <a:rPr lang="es-ES" sz="2800" dirty="0"/>
              <a:t>› Valor predeterminado para uniones:</a:t>
            </a:r>
          </a:p>
          <a:p>
            <a:r>
              <a:rPr lang="es-ES" sz="2800" dirty="0"/>
              <a:t>– El número predeterminado de particiones que se usará al mezclar datos para uniones o agregaciones.</a:t>
            </a:r>
          </a:p>
          <a:p>
            <a:r>
              <a:rPr lang="es-ES" sz="2800" dirty="0"/>
              <a:t>– </a:t>
            </a:r>
            <a:r>
              <a:rPr lang="es-ES" sz="2800" dirty="0" err="1"/>
              <a:t>spark.sql.shuffle.partitions</a:t>
            </a:r>
            <a:r>
              <a:rPr lang="es-ES" sz="2800" dirty="0"/>
              <a:t> = 200</a:t>
            </a:r>
          </a:p>
          <a:p>
            <a:endParaRPr lang="es-ES" sz="2800" dirty="0"/>
          </a:p>
          <a:p>
            <a:r>
              <a:rPr lang="es-ES" sz="2800" dirty="0"/>
              <a:t>¿Cómo cambiar el número de particiones?</a:t>
            </a:r>
          </a:p>
          <a:p>
            <a:r>
              <a:rPr lang="es-ES" sz="2800" dirty="0"/>
              <a:t>– en la carga: </a:t>
            </a:r>
            <a:r>
              <a:rPr lang="es-ES" sz="2800" dirty="0" err="1"/>
              <a:t>sc.textFile</a:t>
            </a:r>
            <a:r>
              <a:rPr lang="es-ES" sz="2800" dirty="0"/>
              <a:t>(file, </a:t>
            </a:r>
            <a:r>
              <a:rPr lang="es-ES" sz="2800" dirty="0" err="1"/>
              <a:t>count_of_partitions</a:t>
            </a:r>
            <a:r>
              <a:rPr lang="es-ES" sz="2800" dirty="0"/>
              <a:t>)</a:t>
            </a:r>
          </a:p>
          <a:p>
            <a:r>
              <a:rPr lang="es-ES" sz="2800" dirty="0"/>
              <a:t>– En el código (antes/después de una transformación/acción específica):</a:t>
            </a:r>
          </a:p>
          <a:p>
            <a:pPr marL="457200" indent="-457200">
              <a:buFont typeface="Arial" panose="020B0604020202020204" pitchFamily="34" charset="0"/>
              <a:buChar char="•"/>
            </a:pPr>
            <a:r>
              <a:rPr lang="es-ES" sz="2800" dirty="0" err="1"/>
              <a:t>coalesce</a:t>
            </a:r>
            <a:r>
              <a:rPr lang="es-ES" sz="2800" dirty="0"/>
              <a:t> (</a:t>
            </a:r>
            <a:r>
              <a:rPr lang="es-ES" sz="2800" dirty="0" err="1"/>
              <a:t>count_of_partitions</a:t>
            </a:r>
            <a:r>
              <a:rPr lang="es-ES" sz="2800" dirty="0"/>
              <a:t>)</a:t>
            </a:r>
          </a:p>
          <a:p>
            <a:pPr marL="457200" indent="-457200">
              <a:buFont typeface="Arial" panose="020B0604020202020204" pitchFamily="34" charset="0"/>
              <a:buChar char="•"/>
            </a:pPr>
            <a:r>
              <a:rPr lang="es-ES" sz="2800" dirty="0" err="1"/>
              <a:t>repartition</a:t>
            </a:r>
            <a:r>
              <a:rPr lang="es-ES" sz="2800" dirty="0"/>
              <a:t>(</a:t>
            </a:r>
            <a:r>
              <a:rPr lang="es-ES" sz="2800" dirty="0" err="1"/>
              <a:t>count_of_partitions</a:t>
            </a:r>
            <a:r>
              <a:rPr lang="es-ES" sz="2800" dirty="0"/>
              <a:t>)</a:t>
            </a:r>
          </a:p>
          <a:p>
            <a:pPr marL="457200" indent="-457200">
              <a:buFont typeface="Arial" panose="020B0604020202020204" pitchFamily="34" charset="0"/>
              <a:buChar char="•"/>
            </a:pPr>
            <a:r>
              <a:rPr lang="es-ES" sz="2800" dirty="0" err="1"/>
              <a:t>partitionBy</a:t>
            </a:r>
            <a:r>
              <a:rPr lang="es-ES" sz="2800" dirty="0"/>
              <a:t> (</a:t>
            </a:r>
            <a:r>
              <a:rPr lang="es-ES" sz="2800" dirty="0" err="1"/>
              <a:t>count_of_partitions</a:t>
            </a:r>
            <a:r>
              <a:rPr lang="es-ES" sz="2800" dirty="0"/>
              <a:t>)</a:t>
            </a:r>
            <a:endParaRPr lang="es-CO" sz="2800" dirty="0"/>
          </a:p>
        </p:txBody>
      </p:sp>
    </p:spTree>
    <p:extLst>
      <p:ext uri="{BB962C8B-B14F-4D97-AF65-F5344CB8AC3E}">
        <p14:creationId xmlns:p14="http://schemas.microsoft.com/office/powerpoint/2010/main" val="32026153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4CC29C-1263-84A7-A1CB-474ED913A029}"/>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0871F404-22B9-BB9F-27B0-E20FCF98CE5F}"/>
              </a:ext>
            </a:extLst>
          </p:cNvPr>
          <p:cNvSpPr/>
          <p:nvPr/>
        </p:nvSpPr>
        <p:spPr>
          <a:xfrm>
            <a:off x="16526945" y="207818"/>
            <a:ext cx="1388509" cy="555404"/>
          </a:xfrm>
          <a:custGeom>
            <a:avLst/>
            <a:gdLst/>
            <a:ahLst/>
            <a:cxnLst/>
            <a:rect l="l" t="t" r="r" b="b"/>
            <a:pathLst>
              <a:path w="1388509" h="555404">
                <a:moveTo>
                  <a:pt x="0" y="0"/>
                </a:moveTo>
                <a:lnTo>
                  <a:pt x="1388510" y="0"/>
                </a:lnTo>
                <a:lnTo>
                  <a:pt x="1388510" y="555404"/>
                </a:lnTo>
                <a:lnTo>
                  <a:pt x="0" y="555404"/>
                </a:lnTo>
                <a:lnTo>
                  <a:pt x="0" y="0"/>
                </a:lnTo>
                <a:close/>
              </a:path>
            </a:pathLst>
          </a:custGeom>
          <a:blipFill>
            <a:blip r:embed="rId2"/>
            <a:stretch>
              <a:fillRect/>
            </a:stretch>
          </a:blipFill>
        </p:spPr>
        <p:txBody>
          <a:bodyPr/>
          <a:lstStyle/>
          <a:p>
            <a:endParaRPr lang="es-CO"/>
          </a:p>
        </p:txBody>
      </p:sp>
      <p:grpSp>
        <p:nvGrpSpPr>
          <p:cNvPr id="3" name="Group 3">
            <a:extLst>
              <a:ext uri="{FF2B5EF4-FFF2-40B4-BE49-F238E27FC236}">
                <a16:creationId xmlns:a16="http://schemas.microsoft.com/office/drawing/2014/main" id="{F697ABC8-E1AE-54F2-3812-25EDD718E9F0}"/>
              </a:ext>
            </a:extLst>
          </p:cNvPr>
          <p:cNvGrpSpPr/>
          <p:nvPr/>
        </p:nvGrpSpPr>
        <p:grpSpPr>
          <a:xfrm>
            <a:off x="-76200" y="0"/>
            <a:ext cx="449045" cy="10287000"/>
            <a:chOff x="0" y="0"/>
            <a:chExt cx="598727" cy="13716000"/>
          </a:xfrm>
        </p:grpSpPr>
        <p:grpSp>
          <p:nvGrpSpPr>
            <p:cNvPr id="4" name="Group 4">
              <a:extLst>
                <a:ext uri="{FF2B5EF4-FFF2-40B4-BE49-F238E27FC236}">
                  <a16:creationId xmlns:a16="http://schemas.microsoft.com/office/drawing/2014/main" id="{4DEE6BEA-D37B-5EA4-A71F-BC8613DD6CF0}"/>
                </a:ext>
              </a:extLst>
            </p:cNvPr>
            <p:cNvGrpSpPr/>
            <p:nvPr/>
          </p:nvGrpSpPr>
          <p:grpSpPr>
            <a:xfrm>
              <a:off x="77114" y="0"/>
              <a:ext cx="444500" cy="13716000"/>
              <a:chOff x="0" y="0"/>
              <a:chExt cx="87802" cy="2709333"/>
            </a:xfrm>
          </p:grpSpPr>
          <p:sp>
            <p:nvSpPr>
              <p:cNvPr id="5" name="Freeform 5">
                <a:extLst>
                  <a:ext uri="{FF2B5EF4-FFF2-40B4-BE49-F238E27FC236}">
                    <a16:creationId xmlns:a16="http://schemas.microsoft.com/office/drawing/2014/main" id="{E308813E-2386-3ADE-65A0-A3239DD2AF47}"/>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6" name="TextBox 6">
                <a:extLst>
                  <a:ext uri="{FF2B5EF4-FFF2-40B4-BE49-F238E27FC236}">
                    <a16:creationId xmlns:a16="http://schemas.microsoft.com/office/drawing/2014/main" id="{A98214C7-2EF9-F537-A52D-3A1491BE7968}"/>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7" name="Freeform 7">
              <a:extLst>
                <a:ext uri="{FF2B5EF4-FFF2-40B4-BE49-F238E27FC236}">
                  <a16:creationId xmlns:a16="http://schemas.microsoft.com/office/drawing/2014/main" id="{7296E508-7E6E-4714-7D31-428494C37C76}"/>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8" name="Freeform 8">
              <a:extLst>
                <a:ext uri="{FF2B5EF4-FFF2-40B4-BE49-F238E27FC236}">
                  <a16:creationId xmlns:a16="http://schemas.microsoft.com/office/drawing/2014/main" id="{B8C4B95A-615F-5171-E787-37E2496541CC}"/>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grpSp>
          <p:nvGrpSpPr>
            <p:cNvPr id="9" name="Group 9">
              <a:extLst>
                <a:ext uri="{FF2B5EF4-FFF2-40B4-BE49-F238E27FC236}">
                  <a16:creationId xmlns:a16="http://schemas.microsoft.com/office/drawing/2014/main" id="{91008090-F0BB-5137-C6D9-5BE785CEE498}"/>
                </a:ext>
              </a:extLst>
            </p:cNvPr>
            <p:cNvGrpSpPr/>
            <p:nvPr/>
          </p:nvGrpSpPr>
          <p:grpSpPr>
            <a:xfrm rot="1460314">
              <a:off x="1518" y="765089"/>
              <a:ext cx="595692" cy="135824"/>
              <a:chOff x="0" y="0"/>
              <a:chExt cx="1355149" cy="308989"/>
            </a:xfrm>
          </p:grpSpPr>
          <p:sp>
            <p:nvSpPr>
              <p:cNvPr id="10" name="Freeform 10">
                <a:extLst>
                  <a:ext uri="{FF2B5EF4-FFF2-40B4-BE49-F238E27FC236}">
                    <a16:creationId xmlns:a16="http://schemas.microsoft.com/office/drawing/2014/main" id="{43C50F6F-28AF-D94F-7D4D-411079E5AC06}"/>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1" name="TextBox 11">
                <a:extLst>
                  <a:ext uri="{FF2B5EF4-FFF2-40B4-BE49-F238E27FC236}">
                    <a16:creationId xmlns:a16="http://schemas.microsoft.com/office/drawing/2014/main" id="{BB08B9A0-86C9-D0F1-EC9B-D76D23BFD49D}"/>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sp>
        <p:nvSpPr>
          <p:cNvPr id="12" name="AutoShape 2">
            <a:extLst>
              <a:ext uri="{FF2B5EF4-FFF2-40B4-BE49-F238E27FC236}">
                <a16:creationId xmlns:a16="http://schemas.microsoft.com/office/drawing/2014/main" id="{AC4D4EF6-4AA6-ED3C-0E86-A43D63BD6581}"/>
              </a:ext>
            </a:extLst>
          </p:cNvPr>
          <p:cNvSpPr>
            <a:spLocks noChangeAspect="1" noChangeArrowheads="1"/>
          </p:cNvSpPr>
          <p:nvPr/>
        </p:nvSpPr>
        <p:spPr bwMode="auto">
          <a:xfrm>
            <a:off x="8991600" y="49911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pic>
        <p:nvPicPr>
          <p:cNvPr id="15" name="Imagen 14" descr="Diagrama&#10;&#10;El contenido generado por IA puede ser incorrecto.">
            <a:extLst>
              <a:ext uri="{FF2B5EF4-FFF2-40B4-BE49-F238E27FC236}">
                <a16:creationId xmlns:a16="http://schemas.microsoft.com/office/drawing/2014/main" id="{1CB83829-F3E7-C385-F5BE-FDD34B7A7F4F}"/>
              </a:ext>
            </a:extLst>
          </p:cNvPr>
          <p:cNvPicPr>
            <a:picLocks noChangeAspect="1"/>
          </p:cNvPicPr>
          <p:nvPr/>
        </p:nvPicPr>
        <p:blipFill>
          <a:blip r:embed="rId5"/>
          <a:stretch>
            <a:fillRect/>
          </a:stretch>
        </p:blipFill>
        <p:spPr>
          <a:xfrm>
            <a:off x="1594982" y="2460893"/>
            <a:ext cx="15098035" cy="6478390"/>
          </a:xfrm>
          <a:prstGeom prst="rect">
            <a:avLst/>
          </a:prstGeom>
        </p:spPr>
      </p:pic>
      <p:sp>
        <p:nvSpPr>
          <p:cNvPr id="17" name="CuadroTexto 16">
            <a:extLst>
              <a:ext uri="{FF2B5EF4-FFF2-40B4-BE49-F238E27FC236}">
                <a16:creationId xmlns:a16="http://schemas.microsoft.com/office/drawing/2014/main" id="{0F4C4147-E2D5-DA56-2E82-A7F154349607}"/>
              </a:ext>
            </a:extLst>
          </p:cNvPr>
          <p:cNvSpPr txBox="1"/>
          <p:nvPr/>
        </p:nvSpPr>
        <p:spPr>
          <a:xfrm>
            <a:off x="1594982" y="1086107"/>
            <a:ext cx="9184942" cy="954107"/>
          </a:xfrm>
          <a:prstGeom prst="rect">
            <a:avLst/>
          </a:prstGeom>
          <a:noFill/>
        </p:spPr>
        <p:txBody>
          <a:bodyPr wrap="square">
            <a:spAutoFit/>
          </a:bodyPr>
          <a:lstStyle/>
          <a:p>
            <a:r>
              <a:rPr lang="es-CO" sz="2800" b="1" i="0" dirty="0">
                <a:solidFill>
                  <a:srgbClr val="282828"/>
                </a:solidFill>
                <a:effectLst/>
                <a:latin typeface="Arial-BoldMT"/>
              </a:rPr>
              <a:t>Data </a:t>
            </a:r>
            <a:r>
              <a:rPr lang="es-CO" sz="2800" b="1" i="0" dirty="0" err="1">
                <a:solidFill>
                  <a:srgbClr val="282828"/>
                </a:solidFill>
                <a:effectLst/>
                <a:latin typeface="Arial-BoldMT"/>
              </a:rPr>
              <a:t>locality</a:t>
            </a:r>
            <a:r>
              <a:rPr lang="es-CO" sz="2800" b="1" i="0" dirty="0">
                <a:solidFill>
                  <a:srgbClr val="282828"/>
                </a:solidFill>
                <a:effectLst/>
                <a:latin typeface="Arial-BoldMT"/>
              </a:rPr>
              <a:t> &amp; </a:t>
            </a:r>
            <a:r>
              <a:rPr lang="es-CO" sz="2800" b="1" i="0" dirty="0" err="1">
                <a:solidFill>
                  <a:srgbClr val="282828"/>
                </a:solidFill>
                <a:effectLst/>
                <a:latin typeface="Arial-BoldMT"/>
              </a:rPr>
              <a:t>shuffling</a:t>
            </a:r>
            <a:r>
              <a:rPr lang="es-CO" sz="2800" b="1" dirty="0"/>
              <a:t> </a:t>
            </a:r>
            <a:br>
              <a:rPr lang="es-CO" sz="2800" b="1" dirty="0"/>
            </a:br>
            <a:endParaRPr lang="es-CO" sz="2800" b="1" dirty="0"/>
          </a:p>
        </p:txBody>
      </p:sp>
    </p:spTree>
    <p:extLst>
      <p:ext uri="{BB962C8B-B14F-4D97-AF65-F5344CB8AC3E}">
        <p14:creationId xmlns:p14="http://schemas.microsoft.com/office/powerpoint/2010/main" val="36658295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F1C65E-5A5A-9380-0A69-0F75D6719260}"/>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8471F6DB-D710-DF3E-7259-E3862CE14605}"/>
              </a:ext>
            </a:extLst>
          </p:cNvPr>
          <p:cNvSpPr/>
          <p:nvPr/>
        </p:nvSpPr>
        <p:spPr>
          <a:xfrm>
            <a:off x="16526945" y="207818"/>
            <a:ext cx="1388509" cy="555404"/>
          </a:xfrm>
          <a:custGeom>
            <a:avLst/>
            <a:gdLst/>
            <a:ahLst/>
            <a:cxnLst/>
            <a:rect l="l" t="t" r="r" b="b"/>
            <a:pathLst>
              <a:path w="1388509" h="555404">
                <a:moveTo>
                  <a:pt x="0" y="0"/>
                </a:moveTo>
                <a:lnTo>
                  <a:pt x="1388510" y="0"/>
                </a:lnTo>
                <a:lnTo>
                  <a:pt x="1388510" y="555404"/>
                </a:lnTo>
                <a:lnTo>
                  <a:pt x="0" y="555404"/>
                </a:lnTo>
                <a:lnTo>
                  <a:pt x="0" y="0"/>
                </a:lnTo>
                <a:close/>
              </a:path>
            </a:pathLst>
          </a:custGeom>
          <a:blipFill>
            <a:blip r:embed="rId2"/>
            <a:stretch>
              <a:fillRect/>
            </a:stretch>
          </a:blipFill>
        </p:spPr>
        <p:txBody>
          <a:bodyPr/>
          <a:lstStyle/>
          <a:p>
            <a:endParaRPr lang="es-CO"/>
          </a:p>
        </p:txBody>
      </p:sp>
      <p:grpSp>
        <p:nvGrpSpPr>
          <p:cNvPr id="3" name="Group 3">
            <a:extLst>
              <a:ext uri="{FF2B5EF4-FFF2-40B4-BE49-F238E27FC236}">
                <a16:creationId xmlns:a16="http://schemas.microsoft.com/office/drawing/2014/main" id="{D2D7E8E7-7759-1CBD-3BDF-E78E56FDF1D3}"/>
              </a:ext>
            </a:extLst>
          </p:cNvPr>
          <p:cNvGrpSpPr/>
          <p:nvPr/>
        </p:nvGrpSpPr>
        <p:grpSpPr>
          <a:xfrm>
            <a:off x="-76200" y="0"/>
            <a:ext cx="449045" cy="10287000"/>
            <a:chOff x="0" y="0"/>
            <a:chExt cx="598727" cy="13716000"/>
          </a:xfrm>
        </p:grpSpPr>
        <p:grpSp>
          <p:nvGrpSpPr>
            <p:cNvPr id="4" name="Group 4">
              <a:extLst>
                <a:ext uri="{FF2B5EF4-FFF2-40B4-BE49-F238E27FC236}">
                  <a16:creationId xmlns:a16="http://schemas.microsoft.com/office/drawing/2014/main" id="{E6CD84F5-5BEC-E2A9-7289-18E3A9B0F92E}"/>
                </a:ext>
              </a:extLst>
            </p:cNvPr>
            <p:cNvGrpSpPr/>
            <p:nvPr/>
          </p:nvGrpSpPr>
          <p:grpSpPr>
            <a:xfrm>
              <a:off x="77114" y="0"/>
              <a:ext cx="444500" cy="13716000"/>
              <a:chOff x="0" y="0"/>
              <a:chExt cx="87802" cy="2709333"/>
            </a:xfrm>
          </p:grpSpPr>
          <p:sp>
            <p:nvSpPr>
              <p:cNvPr id="5" name="Freeform 5">
                <a:extLst>
                  <a:ext uri="{FF2B5EF4-FFF2-40B4-BE49-F238E27FC236}">
                    <a16:creationId xmlns:a16="http://schemas.microsoft.com/office/drawing/2014/main" id="{62A670CC-D215-54F6-1EEB-3B24825A4DB7}"/>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6" name="TextBox 6">
                <a:extLst>
                  <a:ext uri="{FF2B5EF4-FFF2-40B4-BE49-F238E27FC236}">
                    <a16:creationId xmlns:a16="http://schemas.microsoft.com/office/drawing/2014/main" id="{B6583BBC-C12B-B7F7-42E1-F857518CFBE4}"/>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7" name="Freeform 7">
              <a:extLst>
                <a:ext uri="{FF2B5EF4-FFF2-40B4-BE49-F238E27FC236}">
                  <a16:creationId xmlns:a16="http://schemas.microsoft.com/office/drawing/2014/main" id="{DF774CB2-BF9E-8951-3A66-8BB7AF6BB6E0}"/>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8" name="Freeform 8">
              <a:extLst>
                <a:ext uri="{FF2B5EF4-FFF2-40B4-BE49-F238E27FC236}">
                  <a16:creationId xmlns:a16="http://schemas.microsoft.com/office/drawing/2014/main" id="{97737CEF-CA24-21ED-8DAE-3B91F86F79D9}"/>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grpSp>
          <p:nvGrpSpPr>
            <p:cNvPr id="9" name="Group 9">
              <a:extLst>
                <a:ext uri="{FF2B5EF4-FFF2-40B4-BE49-F238E27FC236}">
                  <a16:creationId xmlns:a16="http://schemas.microsoft.com/office/drawing/2014/main" id="{A2CADCA1-EB2A-22AF-51BE-984FFF525D79}"/>
                </a:ext>
              </a:extLst>
            </p:cNvPr>
            <p:cNvGrpSpPr/>
            <p:nvPr/>
          </p:nvGrpSpPr>
          <p:grpSpPr>
            <a:xfrm rot="1460314">
              <a:off x="1518" y="765089"/>
              <a:ext cx="595692" cy="135824"/>
              <a:chOff x="0" y="0"/>
              <a:chExt cx="1355149" cy="308989"/>
            </a:xfrm>
          </p:grpSpPr>
          <p:sp>
            <p:nvSpPr>
              <p:cNvPr id="10" name="Freeform 10">
                <a:extLst>
                  <a:ext uri="{FF2B5EF4-FFF2-40B4-BE49-F238E27FC236}">
                    <a16:creationId xmlns:a16="http://schemas.microsoft.com/office/drawing/2014/main" id="{173FA5B2-6BBB-D554-9B2B-0C1B28634B75}"/>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1" name="TextBox 11">
                <a:extLst>
                  <a:ext uri="{FF2B5EF4-FFF2-40B4-BE49-F238E27FC236}">
                    <a16:creationId xmlns:a16="http://schemas.microsoft.com/office/drawing/2014/main" id="{5795E3D9-300A-E339-9000-9199FA11C9B1}"/>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sp>
        <p:nvSpPr>
          <p:cNvPr id="12" name="AutoShape 2">
            <a:extLst>
              <a:ext uri="{FF2B5EF4-FFF2-40B4-BE49-F238E27FC236}">
                <a16:creationId xmlns:a16="http://schemas.microsoft.com/office/drawing/2014/main" id="{605F0A4E-42D0-6FA8-D18D-39518797C278}"/>
              </a:ext>
            </a:extLst>
          </p:cNvPr>
          <p:cNvSpPr>
            <a:spLocks noChangeAspect="1" noChangeArrowheads="1"/>
          </p:cNvSpPr>
          <p:nvPr/>
        </p:nvSpPr>
        <p:spPr bwMode="auto">
          <a:xfrm>
            <a:off x="8991600" y="49911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sp>
        <p:nvSpPr>
          <p:cNvPr id="15" name="CuadroTexto 14">
            <a:extLst>
              <a:ext uri="{FF2B5EF4-FFF2-40B4-BE49-F238E27FC236}">
                <a16:creationId xmlns:a16="http://schemas.microsoft.com/office/drawing/2014/main" id="{E04853AF-E241-5C29-C32A-83A6D84261DA}"/>
              </a:ext>
            </a:extLst>
          </p:cNvPr>
          <p:cNvSpPr txBox="1"/>
          <p:nvPr/>
        </p:nvSpPr>
        <p:spPr>
          <a:xfrm>
            <a:off x="907082" y="1396705"/>
            <a:ext cx="15729045" cy="6955750"/>
          </a:xfrm>
          <a:prstGeom prst="rect">
            <a:avLst/>
          </a:prstGeom>
          <a:noFill/>
        </p:spPr>
        <p:txBody>
          <a:bodyPr wrap="square">
            <a:spAutoFit/>
          </a:bodyPr>
          <a:lstStyle/>
          <a:p>
            <a:pPr>
              <a:buNone/>
            </a:pPr>
            <a:r>
              <a:rPr lang="en-US" sz="4000" b="1" i="0" dirty="0" err="1">
                <a:solidFill>
                  <a:srgbClr val="354374"/>
                </a:solidFill>
                <a:effectLst/>
                <a:latin typeface="CourierNewPS-BoldMT"/>
              </a:rPr>
              <a:t>pyspark</a:t>
            </a:r>
            <a:r>
              <a:rPr lang="en-US" sz="4000" b="1" i="0" dirty="0">
                <a:solidFill>
                  <a:srgbClr val="354374"/>
                </a:solidFill>
                <a:effectLst/>
                <a:latin typeface="CourierNewPS-BoldMT"/>
              </a:rPr>
              <a:t> | spark-shell | spark-submit --</a:t>
            </a:r>
            <a:r>
              <a:rPr lang="en-US" sz="4000" b="1" i="1" dirty="0">
                <a:solidFill>
                  <a:srgbClr val="354374"/>
                </a:solidFill>
                <a:effectLst/>
                <a:latin typeface="CourierNewPS-BoldItalicMT"/>
              </a:rPr>
              <a:t>param value</a:t>
            </a:r>
          </a:p>
          <a:p>
            <a:pPr>
              <a:buNone/>
            </a:pPr>
            <a:endParaRPr lang="en-US" sz="4000" b="1" i="1" dirty="0">
              <a:solidFill>
                <a:srgbClr val="354374"/>
              </a:solidFill>
              <a:latin typeface="CourierNewPS-BoldItalicMT"/>
            </a:endParaRPr>
          </a:p>
          <a:p>
            <a:pPr>
              <a:buNone/>
            </a:pPr>
            <a:endParaRPr lang="en-US" sz="4000" b="1" i="1" dirty="0">
              <a:solidFill>
                <a:srgbClr val="354374"/>
              </a:solidFill>
              <a:effectLst/>
              <a:latin typeface="CourierNewPS-BoldItalicMT"/>
            </a:endParaRPr>
          </a:p>
          <a:p>
            <a:pPr>
              <a:buNone/>
            </a:pPr>
            <a:r>
              <a:rPr lang="es-ES" sz="2400" b="1" dirty="0">
                <a:solidFill>
                  <a:srgbClr val="282828"/>
                </a:solidFill>
                <a:latin typeface="Arial-BoldMT"/>
              </a:rPr>
              <a:t>Parámetros útiles:</a:t>
            </a:r>
          </a:p>
          <a:p>
            <a:pPr>
              <a:buNone/>
            </a:pPr>
            <a:endParaRPr lang="es-ES" sz="2400" b="1" dirty="0">
              <a:solidFill>
                <a:srgbClr val="282828"/>
              </a:solidFill>
              <a:latin typeface="Arial-BoldMT"/>
            </a:endParaRPr>
          </a:p>
          <a:p>
            <a:pPr>
              <a:buNone/>
            </a:pPr>
            <a:r>
              <a:rPr lang="es-ES" sz="2400" b="1" dirty="0">
                <a:solidFill>
                  <a:srgbClr val="282828"/>
                </a:solidFill>
                <a:latin typeface="Arial-BoldMT"/>
              </a:rPr>
              <a:t>--</a:t>
            </a:r>
            <a:r>
              <a:rPr lang="es-ES" sz="2400" b="1" dirty="0" err="1">
                <a:solidFill>
                  <a:srgbClr val="282828"/>
                </a:solidFill>
                <a:latin typeface="Arial-BoldMT"/>
              </a:rPr>
              <a:t>name</a:t>
            </a:r>
            <a:r>
              <a:rPr lang="es-ES" sz="2400" b="1" dirty="0">
                <a:solidFill>
                  <a:srgbClr val="282828"/>
                </a:solidFill>
                <a:latin typeface="Arial-BoldMT"/>
              </a:rPr>
              <a:t> -&gt; Nombre de la aplicación</a:t>
            </a:r>
          </a:p>
          <a:p>
            <a:pPr>
              <a:buNone/>
            </a:pPr>
            <a:r>
              <a:rPr lang="es-ES" sz="2400" b="1" dirty="0">
                <a:solidFill>
                  <a:srgbClr val="282828"/>
                </a:solidFill>
                <a:latin typeface="Arial-BoldMT"/>
              </a:rPr>
              <a:t>--</a:t>
            </a:r>
            <a:r>
              <a:rPr lang="es-ES" sz="2400" b="1" dirty="0" err="1">
                <a:solidFill>
                  <a:srgbClr val="282828"/>
                </a:solidFill>
                <a:latin typeface="Arial-BoldMT"/>
              </a:rPr>
              <a:t>class</a:t>
            </a:r>
            <a:r>
              <a:rPr lang="es-ES" sz="2400" b="1" dirty="0">
                <a:solidFill>
                  <a:srgbClr val="282828"/>
                </a:solidFill>
                <a:latin typeface="Arial-BoldMT"/>
              </a:rPr>
              <a:t> -&gt; Punto de entrada de la aplicación</a:t>
            </a:r>
          </a:p>
          <a:p>
            <a:pPr>
              <a:buNone/>
            </a:pPr>
            <a:r>
              <a:rPr lang="es-ES" sz="2400" b="1" dirty="0">
                <a:solidFill>
                  <a:srgbClr val="282828"/>
                </a:solidFill>
                <a:latin typeface="Arial-BoldMT"/>
              </a:rPr>
              <a:t>--master -&gt; URL maestra del clúster (local, </a:t>
            </a:r>
            <a:r>
              <a:rPr lang="es-ES" sz="2400" b="1" dirty="0" err="1">
                <a:solidFill>
                  <a:srgbClr val="282828"/>
                </a:solidFill>
                <a:latin typeface="Arial-BoldMT"/>
              </a:rPr>
              <a:t>Yarn</a:t>
            </a:r>
            <a:r>
              <a:rPr lang="es-ES" sz="2400" b="1" dirty="0">
                <a:solidFill>
                  <a:srgbClr val="282828"/>
                </a:solidFill>
                <a:latin typeface="Arial-BoldMT"/>
              </a:rPr>
              <a:t>, </a:t>
            </a:r>
            <a:r>
              <a:rPr lang="es-ES" sz="2400" b="1" dirty="0" err="1">
                <a:solidFill>
                  <a:srgbClr val="282828"/>
                </a:solidFill>
                <a:latin typeface="Arial-BoldMT"/>
              </a:rPr>
              <a:t>Mesos</a:t>
            </a:r>
            <a:r>
              <a:rPr lang="es-ES" sz="2400" b="1" dirty="0">
                <a:solidFill>
                  <a:srgbClr val="282828"/>
                </a:solidFill>
                <a:latin typeface="Arial-BoldMT"/>
              </a:rPr>
              <a:t>, etc.)</a:t>
            </a:r>
          </a:p>
          <a:p>
            <a:pPr>
              <a:buNone/>
            </a:pPr>
            <a:r>
              <a:rPr lang="es-ES" sz="2400" b="1" dirty="0">
                <a:solidFill>
                  <a:srgbClr val="282828"/>
                </a:solidFill>
                <a:latin typeface="Arial-BoldMT"/>
              </a:rPr>
              <a:t>--</a:t>
            </a:r>
            <a:r>
              <a:rPr lang="es-ES" sz="2400" b="1" dirty="0" err="1">
                <a:solidFill>
                  <a:srgbClr val="282828"/>
                </a:solidFill>
                <a:latin typeface="Arial-BoldMT"/>
              </a:rPr>
              <a:t>deploy_mode</a:t>
            </a:r>
            <a:r>
              <a:rPr lang="es-ES" sz="2400" b="1" dirty="0">
                <a:solidFill>
                  <a:srgbClr val="282828"/>
                </a:solidFill>
                <a:latin typeface="Arial-BoldMT"/>
              </a:rPr>
              <a:t> -&gt; Donde se implementará el controlador (cliente/clúster)</a:t>
            </a:r>
          </a:p>
          <a:p>
            <a:pPr>
              <a:buNone/>
            </a:pPr>
            <a:r>
              <a:rPr lang="es-ES" sz="2400" b="1" dirty="0">
                <a:solidFill>
                  <a:srgbClr val="282828"/>
                </a:solidFill>
                <a:latin typeface="Arial-BoldMT"/>
              </a:rPr>
              <a:t>--driver-</a:t>
            </a:r>
            <a:r>
              <a:rPr lang="es-ES" sz="2400" b="1" dirty="0" err="1">
                <a:solidFill>
                  <a:srgbClr val="282828"/>
                </a:solidFill>
                <a:latin typeface="Arial-BoldMT"/>
              </a:rPr>
              <a:t>memory</a:t>
            </a:r>
            <a:r>
              <a:rPr lang="es-ES" sz="2400" b="1" dirty="0">
                <a:solidFill>
                  <a:srgbClr val="282828"/>
                </a:solidFill>
                <a:latin typeface="Arial-BoldMT"/>
              </a:rPr>
              <a:t> -&gt; Memoria del controlador</a:t>
            </a:r>
          </a:p>
          <a:p>
            <a:pPr>
              <a:buNone/>
            </a:pPr>
            <a:r>
              <a:rPr lang="es-ES" sz="2400" b="1" dirty="0">
                <a:solidFill>
                  <a:srgbClr val="282828"/>
                </a:solidFill>
                <a:latin typeface="Arial-BoldMT"/>
              </a:rPr>
              <a:t>--</a:t>
            </a:r>
            <a:r>
              <a:rPr lang="es-ES" sz="2400" b="1" dirty="0" err="1">
                <a:solidFill>
                  <a:srgbClr val="282828"/>
                </a:solidFill>
                <a:latin typeface="Arial-BoldMT"/>
              </a:rPr>
              <a:t>num-executors</a:t>
            </a:r>
            <a:r>
              <a:rPr lang="es-ES" sz="2400" b="1" dirty="0">
                <a:solidFill>
                  <a:srgbClr val="282828"/>
                </a:solidFill>
                <a:latin typeface="Arial-BoldMT"/>
              </a:rPr>
              <a:t> -&gt; Número de ejecutores</a:t>
            </a:r>
          </a:p>
          <a:p>
            <a:pPr>
              <a:buNone/>
            </a:pPr>
            <a:r>
              <a:rPr lang="es-ES" sz="2400" b="1" dirty="0">
                <a:solidFill>
                  <a:srgbClr val="282828"/>
                </a:solidFill>
                <a:latin typeface="Arial-BoldMT"/>
              </a:rPr>
              <a:t>--</a:t>
            </a:r>
            <a:r>
              <a:rPr lang="es-ES" sz="2400" b="1" dirty="0" err="1">
                <a:solidFill>
                  <a:srgbClr val="282828"/>
                </a:solidFill>
                <a:latin typeface="Arial-BoldMT"/>
              </a:rPr>
              <a:t>executor-cores</a:t>
            </a:r>
            <a:r>
              <a:rPr lang="es-ES" sz="2400" b="1" dirty="0">
                <a:solidFill>
                  <a:srgbClr val="282828"/>
                </a:solidFill>
                <a:latin typeface="Arial-BoldMT"/>
              </a:rPr>
              <a:t> -&gt; Número de núcleos del ejecutor</a:t>
            </a:r>
          </a:p>
          <a:p>
            <a:pPr>
              <a:buNone/>
            </a:pPr>
            <a:r>
              <a:rPr lang="es-ES" sz="2400" b="1" dirty="0">
                <a:solidFill>
                  <a:srgbClr val="282828"/>
                </a:solidFill>
                <a:latin typeface="Arial-BoldMT"/>
              </a:rPr>
              <a:t>--</a:t>
            </a:r>
            <a:r>
              <a:rPr lang="es-ES" sz="2400" b="1" dirty="0" err="1">
                <a:solidFill>
                  <a:srgbClr val="282828"/>
                </a:solidFill>
                <a:latin typeface="Arial-BoldMT"/>
              </a:rPr>
              <a:t>executor-memory</a:t>
            </a:r>
            <a:r>
              <a:rPr lang="es-ES" sz="2400" b="1" dirty="0">
                <a:solidFill>
                  <a:srgbClr val="282828"/>
                </a:solidFill>
                <a:latin typeface="Arial-BoldMT"/>
              </a:rPr>
              <a:t> -&gt; Memoria del ejecutor</a:t>
            </a:r>
          </a:p>
          <a:p>
            <a:pPr>
              <a:buNone/>
            </a:pPr>
            <a:endParaRPr lang="es-ES" sz="2400" b="1" dirty="0">
              <a:solidFill>
                <a:srgbClr val="282828"/>
              </a:solidFill>
              <a:latin typeface="Arial-BoldMT"/>
            </a:endParaRPr>
          </a:p>
          <a:p>
            <a:pPr>
              <a:buNone/>
            </a:pPr>
            <a:r>
              <a:rPr lang="es-ES" sz="2400" b="1" dirty="0">
                <a:solidFill>
                  <a:srgbClr val="282828"/>
                </a:solidFill>
                <a:latin typeface="Arial-BoldMT"/>
              </a:rPr>
              <a:t>NOTA: </a:t>
            </a:r>
            <a:r>
              <a:rPr lang="es-ES" sz="2400" b="1" dirty="0" err="1">
                <a:solidFill>
                  <a:srgbClr val="282828"/>
                </a:solidFill>
                <a:latin typeface="Arial-BoldMT"/>
              </a:rPr>
              <a:t>Spark</a:t>
            </a:r>
            <a:r>
              <a:rPr lang="es-ES" sz="2400" b="1" dirty="0">
                <a:solidFill>
                  <a:srgbClr val="282828"/>
                </a:solidFill>
                <a:latin typeface="Arial-BoldMT"/>
              </a:rPr>
              <a:t> se implementa en clústeres de </a:t>
            </a:r>
            <a:r>
              <a:rPr lang="es-ES" sz="2400" b="1" dirty="0" err="1">
                <a:solidFill>
                  <a:srgbClr val="282828"/>
                </a:solidFill>
                <a:latin typeface="Arial-BoldMT"/>
              </a:rPr>
              <a:t>Databricks</a:t>
            </a:r>
            <a:r>
              <a:rPr lang="es-ES" sz="2400" b="1" dirty="0">
                <a:solidFill>
                  <a:srgbClr val="282828"/>
                </a:solidFill>
                <a:latin typeface="Arial-BoldMT"/>
              </a:rPr>
              <a:t> de forma predeterminada y el contexto de </a:t>
            </a:r>
            <a:r>
              <a:rPr lang="es-ES" sz="2400" b="1" dirty="0" err="1">
                <a:solidFill>
                  <a:srgbClr val="282828"/>
                </a:solidFill>
                <a:latin typeface="Arial-BoldMT"/>
              </a:rPr>
              <a:t>Spark</a:t>
            </a:r>
            <a:r>
              <a:rPr lang="es-ES" sz="2400" b="1" dirty="0">
                <a:solidFill>
                  <a:srgbClr val="282828"/>
                </a:solidFill>
                <a:latin typeface="Arial-BoldMT"/>
              </a:rPr>
              <a:t> (sesión de </a:t>
            </a:r>
            <a:r>
              <a:rPr lang="es-ES" sz="2400" b="1" dirty="0" err="1">
                <a:solidFill>
                  <a:srgbClr val="282828"/>
                </a:solidFill>
                <a:latin typeface="Arial-BoldMT"/>
              </a:rPr>
              <a:t>Spark</a:t>
            </a:r>
            <a:r>
              <a:rPr lang="es-ES" sz="2400" b="1" dirty="0">
                <a:solidFill>
                  <a:srgbClr val="282828"/>
                </a:solidFill>
                <a:latin typeface="Arial-BoldMT"/>
              </a:rPr>
              <a:t>) se inicializa; no es necesario ejecutar </a:t>
            </a:r>
            <a:r>
              <a:rPr lang="es-ES" sz="2400" b="1" dirty="0" err="1">
                <a:solidFill>
                  <a:srgbClr val="282828"/>
                </a:solidFill>
                <a:latin typeface="Arial-BoldMT"/>
              </a:rPr>
              <a:t>Spark</a:t>
            </a:r>
            <a:r>
              <a:rPr lang="es-ES" sz="2400" b="1" dirty="0">
                <a:solidFill>
                  <a:srgbClr val="282828"/>
                </a:solidFill>
                <a:latin typeface="Arial-BoldMT"/>
              </a:rPr>
              <a:t> por cuenta propia.</a:t>
            </a:r>
            <a:br>
              <a:rPr lang="en-US" dirty="0"/>
            </a:br>
            <a:endParaRPr lang="es-CO" dirty="0"/>
          </a:p>
        </p:txBody>
      </p:sp>
    </p:spTree>
    <p:extLst>
      <p:ext uri="{BB962C8B-B14F-4D97-AF65-F5344CB8AC3E}">
        <p14:creationId xmlns:p14="http://schemas.microsoft.com/office/powerpoint/2010/main" val="6197786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7629EE-1985-2225-31E2-050DC896E635}"/>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B8E846FC-1099-F5A4-7D4D-94754DDF4519}"/>
              </a:ext>
            </a:extLst>
          </p:cNvPr>
          <p:cNvSpPr/>
          <p:nvPr/>
        </p:nvSpPr>
        <p:spPr>
          <a:xfrm>
            <a:off x="-437361" y="8801100"/>
            <a:ext cx="1656562" cy="1607056"/>
          </a:xfrm>
          <a:custGeom>
            <a:avLst/>
            <a:gdLst/>
            <a:ahLst/>
            <a:cxnLst/>
            <a:rect l="l" t="t" r="r" b="b"/>
            <a:pathLst>
              <a:path w="2052835" h="2064911">
                <a:moveTo>
                  <a:pt x="0" y="0"/>
                </a:moveTo>
                <a:lnTo>
                  <a:pt x="2052835" y="0"/>
                </a:lnTo>
                <a:lnTo>
                  <a:pt x="2052835" y="2064910"/>
                </a:lnTo>
                <a:lnTo>
                  <a:pt x="0" y="2064910"/>
                </a:lnTo>
                <a:lnTo>
                  <a:pt x="0" y="0"/>
                </a:lnTo>
                <a:close/>
              </a:path>
            </a:pathLst>
          </a:custGeom>
          <a:blipFill>
            <a:blip r:embed="rId2"/>
            <a:stretch>
              <a:fillRect l="-34848" t="-49459" r="-26429" b="-59444"/>
            </a:stretch>
          </a:blipFill>
        </p:spPr>
        <p:txBody>
          <a:bodyPr/>
          <a:lstStyle/>
          <a:p>
            <a:endParaRPr lang="es-CO"/>
          </a:p>
        </p:txBody>
      </p:sp>
      <p:sp>
        <p:nvSpPr>
          <p:cNvPr id="3" name="Freeform 3">
            <a:extLst>
              <a:ext uri="{FF2B5EF4-FFF2-40B4-BE49-F238E27FC236}">
                <a16:creationId xmlns:a16="http://schemas.microsoft.com/office/drawing/2014/main" id="{B433B88B-431D-F520-8A64-604BAC5A4F71}"/>
              </a:ext>
            </a:extLst>
          </p:cNvPr>
          <p:cNvSpPr/>
          <p:nvPr/>
        </p:nvSpPr>
        <p:spPr>
          <a:xfrm rot="-10800000">
            <a:off x="16136495" y="-695866"/>
            <a:ext cx="1607799" cy="1648365"/>
          </a:xfrm>
          <a:custGeom>
            <a:avLst/>
            <a:gdLst/>
            <a:ahLst/>
            <a:cxnLst/>
            <a:rect l="l" t="t" r="r" b="b"/>
            <a:pathLst>
              <a:path w="1607799" h="1648365">
                <a:moveTo>
                  <a:pt x="0" y="0"/>
                </a:moveTo>
                <a:lnTo>
                  <a:pt x="1607799" y="0"/>
                </a:lnTo>
                <a:lnTo>
                  <a:pt x="1607799" y="1648364"/>
                </a:lnTo>
                <a:lnTo>
                  <a:pt x="0" y="1648364"/>
                </a:lnTo>
                <a:lnTo>
                  <a:pt x="0" y="0"/>
                </a:lnTo>
                <a:close/>
              </a:path>
            </a:pathLst>
          </a:custGeom>
          <a:blipFill>
            <a:blip r:embed="rId3"/>
            <a:stretch>
              <a:fillRect l="-36892" t="-49695" r="-28270" b="-60205"/>
            </a:stretch>
          </a:blipFill>
        </p:spPr>
        <p:txBody>
          <a:bodyPr/>
          <a:lstStyle/>
          <a:p>
            <a:endParaRPr lang="es-CO"/>
          </a:p>
        </p:txBody>
      </p:sp>
      <p:sp>
        <p:nvSpPr>
          <p:cNvPr id="9" name="Freeform 21">
            <a:extLst>
              <a:ext uri="{FF2B5EF4-FFF2-40B4-BE49-F238E27FC236}">
                <a16:creationId xmlns:a16="http://schemas.microsoft.com/office/drawing/2014/main" id="{1D05F255-F2E3-68A0-D911-D29FFBA02339}"/>
              </a:ext>
            </a:extLst>
          </p:cNvPr>
          <p:cNvSpPr/>
          <p:nvPr/>
        </p:nvSpPr>
        <p:spPr>
          <a:xfrm>
            <a:off x="14954160" y="7813562"/>
            <a:ext cx="2743200" cy="2438400"/>
          </a:xfrm>
          <a:custGeom>
            <a:avLst/>
            <a:gdLst/>
            <a:ahLst/>
            <a:cxnLst/>
            <a:rect l="l" t="t" r="r" b="b"/>
            <a:pathLst>
              <a:path w="5397947" h="4972858">
                <a:moveTo>
                  <a:pt x="0" y="0"/>
                </a:moveTo>
                <a:lnTo>
                  <a:pt x="5397947" y="0"/>
                </a:lnTo>
                <a:lnTo>
                  <a:pt x="5397947" y="4972859"/>
                </a:lnTo>
                <a:lnTo>
                  <a:pt x="0" y="4972859"/>
                </a:lnTo>
                <a:lnTo>
                  <a:pt x="0" y="0"/>
                </a:lnTo>
                <a:close/>
              </a:path>
            </a:pathLst>
          </a:custGeom>
          <a:blipFill>
            <a:blip r:embed="rId4"/>
            <a:stretch>
              <a:fillRect/>
            </a:stretch>
          </a:blipFill>
        </p:spPr>
        <p:txBody>
          <a:bodyPr/>
          <a:lstStyle/>
          <a:p>
            <a:endParaRPr lang="es-CO"/>
          </a:p>
        </p:txBody>
      </p:sp>
      <p:sp>
        <p:nvSpPr>
          <p:cNvPr id="8" name="CuadroTexto 7">
            <a:extLst>
              <a:ext uri="{FF2B5EF4-FFF2-40B4-BE49-F238E27FC236}">
                <a16:creationId xmlns:a16="http://schemas.microsoft.com/office/drawing/2014/main" id="{096DCFA7-361F-02A9-70F0-6BC7CADA3C28}"/>
              </a:ext>
            </a:extLst>
          </p:cNvPr>
          <p:cNvSpPr txBox="1"/>
          <p:nvPr/>
        </p:nvSpPr>
        <p:spPr>
          <a:xfrm>
            <a:off x="1931580" y="3494497"/>
            <a:ext cx="14668500" cy="2185214"/>
          </a:xfrm>
          <a:prstGeom prst="rect">
            <a:avLst/>
          </a:prstGeom>
          <a:noFill/>
        </p:spPr>
        <p:txBody>
          <a:bodyPr wrap="square">
            <a:spAutoFit/>
          </a:bodyPr>
          <a:lstStyle/>
          <a:p>
            <a:r>
              <a:rPr lang="es-MX" sz="2800" b="1" dirty="0">
                <a:latin typeface="Poppins" panose="00000500000000000000" pitchFamily="2" charset="0"/>
                <a:cs typeface="Poppins" panose="00000500000000000000" pitchFamily="2" charset="0"/>
              </a:rPr>
              <a:t>Objetivo</a:t>
            </a:r>
          </a:p>
          <a:p>
            <a:endParaRPr lang="es-MX" sz="2800" b="1" dirty="0">
              <a:latin typeface="Poppins" panose="00000500000000000000" pitchFamily="2" charset="0"/>
              <a:cs typeface="Poppins" panose="00000500000000000000" pitchFamily="2" charset="0"/>
            </a:endParaRPr>
          </a:p>
          <a:p>
            <a:endParaRPr lang="es-MX" sz="2800" b="1" dirty="0">
              <a:latin typeface="Poppins" panose="00000500000000000000" pitchFamily="2" charset="0"/>
              <a:cs typeface="Poppins" panose="00000500000000000000" pitchFamily="2" charset="0"/>
            </a:endParaRPr>
          </a:p>
          <a:p>
            <a:endParaRPr lang="es-MX" sz="2800" b="1" dirty="0">
              <a:latin typeface="Poppins" panose="00000500000000000000" pitchFamily="2" charset="0"/>
              <a:cs typeface="Poppins" panose="00000500000000000000" pitchFamily="2" charset="0"/>
            </a:endParaRPr>
          </a:p>
          <a:p>
            <a:endParaRPr lang="es-MX" sz="2400" b="1" dirty="0">
              <a:latin typeface="Poppins" panose="00000500000000000000" pitchFamily="2" charset="0"/>
              <a:cs typeface="Poppins" panose="00000500000000000000" pitchFamily="2" charset="0"/>
            </a:endParaRPr>
          </a:p>
        </p:txBody>
      </p:sp>
    </p:spTree>
    <p:extLst>
      <p:ext uri="{BB962C8B-B14F-4D97-AF65-F5344CB8AC3E}">
        <p14:creationId xmlns:p14="http://schemas.microsoft.com/office/powerpoint/2010/main" val="10044616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5AEF40-34C2-741C-89AF-1F478CB52894}"/>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54186813-5F4C-4419-F5A3-1B08FFE4582C}"/>
              </a:ext>
            </a:extLst>
          </p:cNvPr>
          <p:cNvSpPr/>
          <p:nvPr/>
        </p:nvSpPr>
        <p:spPr>
          <a:xfrm>
            <a:off x="16526945" y="207818"/>
            <a:ext cx="1388509" cy="555404"/>
          </a:xfrm>
          <a:custGeom>
            <a:avLst/>
            <a:gdLst/>
            <a:ahLst/>
            <a:cxnLst/>
            <a:rect l="l" t="t" r="r" b="b"/>
            <a:pathLst>
              <a:path w="1388509" h="555404">
                <a:moveTo>
                  <a:pt x="0" y="0"/>
                </a:moveTo>
                <a:lnTo>
                  <a:pt x="1388510" y="0"/>
                </a:lnTo>
                <a:lnTo>
                  <a:pt x="1388510" y="555404"/>
                </a:lnTo>
                <a:lnTo>
                  <a:pt x="0" y="555404"/>
                </a:lnTo>
                <a:lnTo>
                  <a:pt x="0" y="0"/>
                </a:lnTo>
                <a:close/>
              </a:path>
            </a:pathLst>
          </a:custGeom>
          <a:blipFill>
            <a:blip r:embed="rId2"/>
            <a:stretch>
              <a:fillRect/>
            </a:stretch>
          </a:blipFill>
        </p:spPr>
        <p:txBody>
          <a:bodyPr/>
          <a:lstStyle/>
          <a:p>
            <a:endParaRPr lang="es-CO"/>
          </a:p>
        </p:txBody>
      </p:sp>
      <p:grpSp>
        <p:nvGrpSpPr>
          <p:cNvPr id="3" name="Group 3">
            <a:extLst>
              <a:ext uri="{FF2B5EF4-FFF2-40B4-BE49-F238E27FC236}">
                <a16:creationId xmlns:a16="http://schemas.microsoft.com/office/drawing/2014/main" id="{1B878E64-EC12-D57B-DD93-FC5D9E72B219}"/>
              </a:ext>
            </a:extLst>
          </p:cNvPr>
          <p:cNvGrpSpPr/>
          <p:nvPr/>
        </p:nvGrpSpPr>
        <p:grpSpPr>
          <a:xfrm>
            <a:off x="-76200" y="0"/>
            <a:ext cx="449045" cy="10287000"/>
            <a:chOff x="0" y="0"/>
            <a:chExt cx="598727" cy="13716000"/>
          </a:xfrm>
        </p:grpSpPr>
        <p:grpSp>
          <p:nvGrpSpPr>
            <p:cNvPr id="4" name="Group 4">
              <a:extLst>
                <a:ext uri="{FF2B5EF4-FFF2-40B4-BE49-F238E27FC236}">
                  <a16:creationId xmlns:a16="http://schemas.microsoft.com/office/drawing/2014/main" id="{2A2FFF8F-8D3E-CA06-EA5B-FE208C5A7232}"/>
                </a:ext>
              </a:extLst>
            </p:cNvPr>
            <p:cNvGrpSpPr/>
            <p:nvPr/>
          </p:nvGrpSpPr>
          <p:grpSpPr>
            <a:xfrm>
              <a:off x="77114" y="0"/>
              <a:ext cx="444500" cy="13716000"/>
              <a:chOff x="0" y="0"/>
              <a:chExt cx="87802" cy="2709333"/>
            </a:xfrm>
          </p:grpSpPr>
          <p:sp>
            <p:nvSpPr>
              <p:cNvPr id="5" name="Freeform 5">
                <a:extLst>
                  <a:ext uri="{FF2B5EF4-FFF2-40B4-BE49-F238E27FC236}">
                    <a16:creationId xmlns:a16="http://schemas.microsoft.com/office/drawing/2014/main" id="{696E5E43-5704-69A9-7A5C-9DEE1892536A}"/>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6" name="TextBox 6">
                <a:extLst>
                  <a:ext uri="{FF2B5EF4-FFF2-40B4-BE49-F238E27FC236}">
                    <a16:creationId xmlns:a16="http://schemas.microsoft.com/office/drawing/2014/main" id="{3C53657B-7EE0-711B-BC5E-FBA13BE3E410}"/>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7" name="Freeform 7">
              <a:extLst>
                <a:ext uri="{FF2B5EF4-FFF2-40B4-BE49-F238E27FC236}">
                  <a16:creationId xmlns:a16="http://schemas.microsoft.com/office/drawing/2014/main" id="{507FCF46-C5E9-37AB-E4DD-3BF4C3A8E69F}"/>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8" name="Freeform 8">
              <a:extLst>
                <a:ext uri="{FF2B5EF4-FFF2-40B4-BE49-F238E27FC236}">
                  <a16:creationId xmlns:a16="http://schemas.microsoft.com/office/drawing/2014/main" id="{3D883B2B-3AF8-264F-D4F9-DC371B8DC33D}"/>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grpSp>
          <p:nvGrpSpPr>
            <p:cNvPr id="9" name="Group 9">
              <a:extLst>
                <a:ext uri="{FF2B5EF4-FFF2-40B4-BE49-F238E27FC236}">
                  <a16:creationId xmlns:a16="http://schemas.microsoft.com/office/drawing/2014/main" id="{D9845095-D8D8-758A-5003-97D0B8C15BA5}"/>
                </a:ext>
              </a:extLst>
            </p:cNvPr>
            <p:cNvGrpSpPr/>
            <p:nvPr/>
          </p:nvGrpSpPr>
          <p:grpSpPr>
            <a:xfrm rot="1460314">
              <a:off x="1518" y="765089"/>
              <a:ext cx="595692" cy="135824"/>
              <a:chOff x="0" y="0"/>
              <a:chExt cx="1355149" cy="308989"/>
            </a:xfrm>
          </p:grpSpPr>
          <p:sp>
            <p:nvSpPr>
              <p:cNvPr id="10" name="Freeform 10">
                <a:extLst>
                  <a:ext uri="{FF2B5EF4-FFF2-40B4-BE49-F238E27FC236}">
                    <a16:creationId xmlns:a16="http://schemas.microsoft.com/office/drawing/2014/main" id="{2407074C-FD79-1A9F-D59D-21D5239791A9}"/>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1" name="TextBox 11">
                <a:extLst>
                  <a:ext uri="{FF2B5EF4-FFF2-40B4-BE49-F238E27FC236}">
                    <a16:creationId xmlns:a16="http://schemas.microsoft.com/office/drawing/2014/main" id="{26CB675E-BCA0-F3AA-FBCD-66E24FEDBF62}"/>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sp>
        <p:nvSpPr>
          <p:cNvPr id="12" name="AutoShape 2">
            <a:extLst>
              <a:ext uri="{FF2B5EF4-FFF2-40B4-BE49-F238E27FC236}">
                <a16:creationId xmlns:a16="http://schemas.microsoft.com/office/drawing/2014/main" id="{09DB6128-8687-D718-F897-7E00FA50D22B}"/>
              </a:ext>
            </a:extLst>
          </p:cNvPr>
          <p:cNvSpPr>
            <a:spLocks noChangeAspect="1" noChangeArrowheads="1"/>
          </p:cNvSpPr>
          <p:nvPr/>
        </p:nvSpPr>
        <p:spPr bwMode="auto">
          <a:xfrm>
            <a:off x="8991600" y="49911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sp>
        <p:nvSpPr>
          <p:cNvPr id="15" name="CuadroTexto 14">
            <a:extLst>
              <a:ext uri="{FF2B5EF4-FFF2-40B4-BE49-F238E27FC236}">
                <a16:creationId xmlns:a16="http://schemas.microsoft.com/office/drawing/2014/main" id="{738B8A77-CC9A-18F4-904B-3D0302CB7E4E}"/>
              </a:ext>
            </a:extLst>
          </p:cNvPr>
          <p:cNvSpPr txBox="1"/>
          <p:nvPr/>
        </p:nvSpPr>
        <p:spPr>
          <a:xfrm>
            <a:off x="934377" y="1713279"/>
            <a:ext cx="15729045" cy="7417415"/>
          </a:xfrm>
          <a:prstGeom prst="rect">
            <a:avLst/>
          </a:prstGeom>
          <a:noFill/>
        </p:spPr>
        <p:txBody>
          <a:bodyPr wrap="square">
            <a:spAutoFit/>
          </a:bodyPr>
          <a:lstStyle/>
          <a:p>
            <a:r>
              <a:rPr lang="es-ES" sz="3200" b="1" dirty="0"/>
              <a:t>Modo de implementación (modo de ejecución)</a:t>
            </a:r>
          </a:p>
          <a:p>
            <a:endParaRPr lang="es-ES" sz="3200" b="1" dirty="0"/>
          </a:p>
          <a:p>
            <a:r>
              <a:rPr lang="es-ES" sz="3200" b="1" dirty="0"/>
              <a:t>Modo de implementación</a:t>
            </a:r>
          </a:p>
          <a:p>
            <a:r>
              <a:rPr lang="es-ES" sz="3200" b="1" dirty="0"/>
              <a:t>› Determina la ubicación física de los recursos utilizados por la aplicación </a:t>
            </a:r>
            <a:r>
              <a:rPr lang="es-ES" sz="3200" b="1" dirty="0" err="1"/>
              <a:t>Spark</a:t>
            </a:r>
            <a:r>
              <a:rPr lang="es-ES" sz="3200" b="1" dirty="0"/>
              <a:t>.</a:t>
            </a:r>
          </a:p>
          <a:p>
            <a:r>
              <a:rPr lang="es-ES" sz="3200" b="1" dirty="0"/>
              <a:t>Tipos de modo de implementación:</a:t>
            </a:r>
          </a:p>
          <a:p>
            <a:r>
              <a:rPr lang="es-ES" sz="3200" b="1" dirty="0"/>
              <a:t>– Modo local</a:t>
            </a:r>
          </a:p>
          <a:p>
            <a:r>
              <a:rPr lang="es-ES" sz="3200" b="1" dirty="0"/>
              <a:t>– Modo cliente</a:t>
            </a:r>
          </a:p>
          <a:p>
            <a:r>
              <a:rPr lang="es-ES" sz="3200" b="1" dirty="0"/>
              <a:t>– Modo clúster</a:t>
            </a:r>
          </a:p>
          <a:p>
            <a:r>
              <a:rPr lang="es-ES" sz="3200" b="1" dirty="0"/>
              <a:t>Diferencias:</a:t>
            </a:r>
          </a:p>
          <a:p>
            <a:r>
              <a:rPr lang="es-ES" sz="3200" b="1" dirty="0"/>
              <a:t>› ¿Dónde se ejecuta el controlador: cliente o clúster?</a:t>
            </a:r>
          </a:p>
          <a:p>
            <a:r>
              <a:rPr lang="es-ES" sz="3200" b="1" dirty="0"/>
              <a:t>› ¿Dónde se ejecutan los ejecutores: cliente o clúster?</a:t>
            </a:r>
          </a:p>
          <a:p>
            <a:r>
              <a:rPr lang="es-ES" sz="3200" b="1" dirty="0"/>
              <a:t>› ¿Qué es el administrador de clústeres: </a:t>
            </a:r>
            <a:r>
              <a:rPr lang="es-ES" sz="3200" b="1" dirty="0" err="1"/>
              <a:t>Spark</a:t>
            </a:r>
            <a:r>
              <a:rPr lang="es-ES" sz="3200" b="1" dirty="0"/>
              <a:t> CM o un tercero (</a:t>
            </a:r>
            <a:r>
              <a:rPr lang="es-ES" sz="3200" b="1" dirty="0" err="1"/>
              <a:t>Yarn</a:t>
            </a:r>
            <a:r>
              <a:rPr lang="es-ES" sz="3200" b="1" dirty="0"/>
              <a:t>, </a:t>
            </a:r>
            <a:r>
              <a:rPr lang="es-ES" sz="3200" b="1" dirty="0" err="1"/>
              <a:t>Messos</a:t>
            </a:r>
            <a:r>
              <a:rPr lang="es-ES" sz="3200" b="1" dirty="0"/>
              <a:t>, etc.)?</a:t>
            </a:r>
            <a:br>
              <a:rPr lang="en-US" sz="4000" dirty="0"/>
            </a:br>
            <a:br>
              <a:rPr lang="en-US" dirty="0"/>
            </a:br>
            <a:endParaRPr lang="es-CO" dirty="0"/>
          </a:p>
        </p:txBody>
      </p:sp>
    </p:spTree>
    <p:extLst>
      <p:ext uri="{BB962C8B-B14F-4D97-AF65-F5344CB8AC3E}">
        <p14:creationId xmlns:p14="http://schemas.microsoft.com/office/powerpoint/2010/main" val="17590518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0D9A65-4655-A485-9AFC-8988CA2C8544}"/>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DA4C241D-A5BF-970C-0DF3-1F53F0F877D1}"/>
              </a:ext>
            </a:extLst>
          </p:cNvPr>
          <p:cNvSpPr/>
          <p:nvPr/>
        </p:nvSpPr>
        <p:spPr>
          <a:xfrm>
            <a:off x="16526945" y="207818"/>
            <a:ext cx="1388509" cy="555404"/>
          </a:xfrm>
          <a:custGeom>
            <a:avLst/>
            <a:gdLst/>
            <a:ahLst/>
            <a:cxnLst/>
            <a:rect l="l" t="t" r="r" b="b"/>
            <a:pathLst>
              <a:path w="1388509" h="555404">
                <a:moveTo>
                  <a:pt x="0" y="0"/>
                </a:moveTo>
                <a:lnTo>
                  <a:pt x="1388510" y="0"/>
                </a:lnTo>
                <a:lnTo>
                  <a:pt x="1388510" y="555404"/>
                </a:lnTo>
                <a:lnTo>
                  <a:pt x="0" y="555404"/>
                </a:lnTo>
                <a:lnTo>
                  <a:pt x="0" y="0"/>
                </a:lnTo>
                <a:close/>
              </a:path>
            </a:pathLst>
          </a:custGeom>
          <a:blipFill>
            <a:blip r:embed="rId2"/>
            <a:stretch>
              <a:fillRect/>
            </a:stretch>
          </a:blipFill>
        </p:spPr>
        <p:txBody>
          <a:bodyPr/>
          <a:lstStyle/>
          <a:p>
            <a:endParaRPr lang="es-CO"/>
          </a:p>
        </p:txBody>
      </p:sp>
      <p:grpSp>
        <p:nvGrpSpPr>
          <p:cNvPr id="3" name="Group 3">
            <a:extLst>
              <a:ext uri="{FF2B5EF4-FFF2-40B4-BE49-F238E27FC236}">
                <a16:creationId xmlns:a16="http://schemas.microsoft.com/office/drawing/2014/main" id="{D3A99BC0-053C-96B5-FA32-7DC530FFBB71}"/>
              </a:ext>
            </a:extLst>
          </p:cNvPr>
          <p:cNvGrpSpPr/>
          <p:nvPr/>
        </p:nvGrpSpPr>
        <p:grpSpPr>
          <a:xfrm>
            <a:off x="-76200" y="0"/>
            <a:ext cx="449045" cy="10287000"/>
            <a:chOff x="0" y="0"/>
            <a:chExt cx="598727" cy="13716000"/>
          </a:xfrm>
        </p:grpSpPr>
        <p:grpSp>
          <p:nvGrpSpPr>
            <p:cNvPr id="4" name="Group 4">
              <a:extLst>
                <a:ext uri="{FF2B5EF4-FFF2-40B4-BE49-F238E27FC236}">
                  <a16:creationId xmlns:a16="http://schemas.microsoft.com/office/drawing/2014/main" id="{73C5D89A-4157-61AC-282B-F005F539D73D}"/>
                </a:ext>
              </a:extLst>
            </p:cNvPr>
            <p:cNvGrpSpPr/>
            <p:nvPr/>
          </p:nvGrpSpPr>
          <p:grpSpPr>
            <a:xfrm>
              <a:off x="77114" y="0"/>
              <a:ext cx="444500" cy="13716000"/>
              <a:chOff x="0" y="0"/>
              <a:chExt cx="87802" cy="2709333"/>
            </a:xfrm>
          </p:grpSpPr>
          <p:sp>
            <p:nvSpPr>
              <p:cNvPr id="5" name="Freeform 5">
                <a:extLst>
                  <a:ext uri="{FF2B5EF4-FFF2-40B4-BE49-F238E27FC236}">
                    <a16:creationId xmlns:a16="http://schemas.microsoft.com/office/drawing/2014/main" id="{CD49924C-EF16-1716-B0C9-7C5F7D17689B}"/>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6" name="TextBox 6">
                <a:extLst>
                  <a:ext uri="{FF2B5EF4-FFF2-40B4-BE49-F238E27FC236}">
                    <a16:creationId xmlns:a16="http://schemas.microsoft.com/office/drawing/2014/main" id="{66BCE529-8B76-1416-026F-C8F5DBA5E0DF}"/>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7" name="Freeform 7">
              <a:extLst>
                <a:ext uri="{FF2B5EF4-FFF2-40B4-BE49-F238E27FC236}">
                  <a16:creationId xmlns:a16="http://schemas.microsoft.com/office/drawing/2014/main" id="{126C9D5A-DDA5-2A8A-ECE8-43FD1949C52E}"/>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8" name="Freeform 8">
              <a:extLst>
                <a:ext uri="{FF2B5EF4-FFF2-40B4-BE49-F238E27FC236}">
                  <a16:creationId xmlns:a16="http://schemas.microsoft.com/office/drawing/2014/main" id="{9E9A9B06-B48E-3314-BF60-54C5D8D014D8}"/>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grpSp>
          <p:nvGrpSpPr>
            <p:cNvPr id="9" name="Group 9">
              <a:extLst>
                <a:ext uri="{FF2B5EF4-FFF2-40B4-BE49-F238E27FC236}">
                  <a16:creationId xmlns:a16="http://schemas.microsoft.com/office/drawing/2014/main" id="{94055A7F-5B7F-0F3B-AEA0-6455134560B6}"/>
                </a:ext>
              </a:extLst>
            </p:cNvPr>
            <p:cNvGrpSpPr/>
            <p:nvPr/>
          </p:nvGrpSpPr>
          <p:grpSpPr>
            <a:xfrm rot="1460314">
              <a:off x="1518" y="765089"/>
              <a:ext cx="595692" cy="135824"/>
              <a:chOff x="0" y="0"/>
              <a:chExt cx="1355149" cy="308989"/>
            </a:xfrm>
          </p:grpSpPr>
          <p:sp>
            <p:nvSpPr>
              <p:cNvPr id="10" name="Freeform 10">
                <a:extLst>
                  <a:ext uri="{FF2B5EF4-FFF2-40B4-BE49-F238E27FC236}">
                    <a16:creationId xmlns:a16="http://schemas.microsoft.com/office/drawing/2014/main" id="{5B3135ED-0E00-6D81-6AEE-F072671999C3}"/>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1" name="TextBox 11">
                <a:extLst>
                  <a:ext uri="{FF2B5EF4-FFF2-40B4-BE49-F238E27FC236}">
                    <a16:creationId xmlns:a16="http://schemas.microsoft.com/office/drawing/2014/main" id="{0B3852E6-E534-974C-2A38-45A66B724CF5}"/>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sp>
        <p:nvSpPr>
          <p:cNvPr id="19" name="CuadroTexto 18">
            <a:extLst>
              <a:ext uri="{FF2B5EF4-FFF2-40B4-BE49-F238E27FC236}">
                <a16:creationId xmlns:a16="http://schemas.microsoft.com/office/drawing/2014/main" id="{D3BA37D0-460B-89A6-2589-0A729C744CFF}"/>
              </a:ext>
            </a:extLst>
          </p:cNvPr>
          <p:cNvSpPr txBox="1"/>
          <p:nvPr/>
        </p:nvSpPr>
        <p:spPr>
          <a:xfrm>
            <a:off x="1853364" y="1570643"/>
            <a:ext cx="14989884" cy="6986528"/>
          </a:xfrm>
          <a:prstGeom prst="rect">
            <a:avLst/>
          </a:prstGeom>
          <a:noFill/>
        </p:spPr>
        <p:txBody>
          <a:bodyPr wrap="square">
            <a:spAutoFit/>
          </a:bodyPr>
          <a:lstStyle/>
          <a:p>
            <a:r>
              <a:rPr lang="es-ES" sz="2800" b="1" dirty="0"/>
              <a:t>Modo de implementación: Modo local</a:t>
            </a:r>
          </a:p>
          <a:p>
            <a:endParaRPr lang="es-ES" sz="2800" b="1" dirty="0"/>
          </a:p>
          <a:p>
            <a:endParaRPr lang="es-ES" sz="2800" b="1" dirty="0"/>
          </a:p>
          <a:p>
            <a:r>
              <a:rPr lang="es-ES" sz="2800" dirty="0"/>
              <a:t>Propiedades:</a:t>
            </a:r>
          </a:p>
          <a:p>
            <a:endParaRPr lang="es-ES" sz="2800" dirty="0"/>
          </a:p>
          <a:p>
            <a:pPr marL="457200" indent="-457200">
              <a:buFont typeface="Arial" panose="020B0604020202020204" pitchFamily="34" charset="0"/>
              <a:buChar char="•"/>
            </a:pPr>
            <a:r>
              <a:rPr lang="es-ES" sz="2800" dirty="0"/>
              <a:t>Toda la aplicación se ejecuta en una sola máquina (paralelismo mediante subprocesos)</a:t>
            </a:r>
          </a:p>
          <a:p>
            <a:pPr marL="457200" indent="-457200">
              <a:buFont typeface="Arial" panose="020B0604020202020204" pitchFamily="34" charset="0"/>
              <a:buChar char="•"/>
            </a:pPr>
            <a:r>
              <a:rPr lang="es-ES" sz="2800" dirty="0"/>
              <a:t>El controlador </a:t>
            </a:r>
            <a:r>
              <a:rPr lang="es-ES" sz="2800" dirty="0" err="1"/>
              <a:t>Spark</a:t>
            </a:r>
            <a:r>
              <a:rPr lang="es-ES" sz="2800" dirty="0"/>
              <a:t> se ejecuta en la máquina cliente</a:t>
            </a:r>
          </a:p>
          <a:p>
            <a:pPr marL="457200" indent="-457200">
              <a:buFont typeface="Arial" panose="020B0604020202020204" pitchFamily="34" charset="0"/>
              <a:buChar char="•"/>
            </a:pPr>
            <a:r>
              <a:rPr lang="es-ES" sz="2800" dirty="0"/>
              <a:t>Los procesos </a:t>
            </a:r>
            <a:r>
              <a:rPr lang="es-ES" sz="2800" dirty="0" err="1"/>
              <a:t>Executor</a:t>
            </a:r>
            <a:r>
              <a:rPr lang="es-ES" sz="2800" dirty="0"/>
              <a:t> se ejecutan en la máquina cliente</a:t>
            </a:r>
          </a:p>
          <a:p>
            <a:pPr marL="457200" indent="-457200">
              <a:buFont typeface="Arial" panose="020B0604020202020204" pitchFamily="34" charset="0"/>
              <a:buChar char="•"/>
            </a:pPr>
            <a:r>
              <a:rPr lang="es-ES" sz="2800" dirty="0"/>
              <a:t>Se utiliza </a:t>
            </a:r>
            <a:r>
              <a:rPr lang="es-ES" sz="2800" dirty="0" err="1"/>
              <a:t>Spark</a:t>
            </a:r>
            <a:r>
              <a:rPr lang="es-ES" sz="2800" dirty="0"/>
              <a:t> CM</a:t>
            </a:r>
          </a:p>
          <a:p>
            <a:pPr marL="457200" indent="-457200">
              <a:buFont typeface="Arial" panose="020B0604020202020204" pitchFamily="34" charset="0"/>
              <a:buChar char="•"/>
            </a:pPr>
            <a:r>
              <a:rPr lang="es-ES" sz="2800" dirty="0"/>
              <a:t>Se utiliza en clústeres de nodo único de </a:t>
            </a:r>
            <a:r>
              <a:rPr lang="es-ES" sz="2800" dirty="0" err="1"/>
              <a:t>Databricks</a:t>
            </a:r>
            <a:endParaRPr lang="es-ES" sz="2800" dirty="0"/>
          </a:p>
          <a:p>
            <a:endParaRPr lang="es-ES" sz="2800" dirty="0"/>
          </a:p>
          <a:p>
            <a:r>
              <a:rPr lang="es-ES" sz="2800" dirty="0"/>
              <a:t>Propósito:</a:t>
            </a:r>
          </a:p>
          <a:p>
            <a:endParaRPr lang="es-ES" sz="2800" dirty="0"/>
          </a:p>
          <a:p>
            <a:pPr marL="457200" indent="-457200">
              <a:buFont typeface="Arial" panose="020B0604020202020204" pitchFamily="34" charset="0"/>
              <a:buChar char="•"/>
            </a:pPr>
            <a:r>
              <a:rPr lang="es-ES" sz="2800" dirty="0"/>
              <a:t>Desarrollo</a:t>
            </a:r>
          </a:p>
          <a:p>
            <a:pPr marL="457200" indent="-457200">
              <a:buFont typeface="Arial" panose="020B0604020202020204" pitchFamily="34" charset="0"/>
              <a:buChar char="•"/>
            </a:pPr>
            <a:r>
              <a:rPr lang="es-ES" sz="2800" dirty="0"/>
              <a:t>Depuración</a:t>
            </a:r>
          </a:p>
          <a:p>
            <a:pPr marL="457200" indent="-457200">
              <a:buFont typeface="Arial" panose="020B0604020202020204" pitchFamily="34" charset="0"/>
              <a:buChar char="•"/>
            </a:pPr>
            <a:r>
              <a:rPr lang="es-ES" sz="2800" dirty="0"/>
              <a:t>Pruebas</a:t>
            </a:r>
            <a:endParaRPr lang="es-CO" sz="2800" dirty="0"/>
          </a:p>
        </p:txBody>
      </p:sp>
    </p:spTree>
    <p:extLst>
      <p:ext uri="{BB962C8B-B14F-4D97-AF65-F5344CB8AC3E}">
        <p14:creationId xmlns:p14="http://schemas.microsoft.com/office/powerpoint/2010/main" val="42451116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06EA32-79E8-29F9-BD0F-A9B68C1CD1B2}"/>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4093772A-F609-96FF-1457-5780D07D25B1}"/>
              </a:ext>
            </a:extLst>
          </p:cNvPr>
          <p:cNvSpPr/>
          <p:nvPr/>
        </p:nvSpPr>
        <p:spPr>
          <a:xfrm>
            <a:off x="16526945" y="207818"/>
            <a:ext cx="1388509" cy="555404"/>
          </a:xfrm>
          <a:custGeom>
            <a:avLst/>
            <a:gdLst/>
            <a:ahLst/>
            <a:cxnLst/>
            <a:rect l="l" t="t" r="r" b="b"/>
            <a:pathLst>
              <a:path w="1388509" h="555404">
                <a:moveTo>
                  <a:pt x="0" y="0"/>
                </a:moveTo>
                <a:lnTo>
                  <a:pt x="1388510" y="0"/>
                </a:lnTo>
                <a:lnTo>
                  <a:pt x="1388510" y="555404"/>
                </a:lnTo>
                <a:lnTo>
                  <a:pt x="0" y="555404"/>
                </a:lnTo>
                <a:lnTo>
                  <a:pt x="0" y="0"/>
                </a:lnTo>
                <a:close/>
              </a:path>
            </a:pathLst>
          </a:custGeom>
          <a:blipFill>
            <a:blip r:embed="rId2"/>
            <a:stretch>
              <a:fillRect/>
            </a:stretch>
          </a:blipFill>
        </p:spPr>
        <p:txBody>
          <a:bodyPr/>
          <a:lstStyle/>
          <a:p>
            <a:endParaRPr lang="es-CO"/>
          </a:p>
        </p:txBody>
      </p:sp>
      <p:grpSp>
        <p:nvGrpSpPr>
          <p:cNvPr id="3" name="Group 3">
            <a:extLst>
              <a:ext uri="{FF2B5EF4-FFF2-40B4-BE49-F238E27FC236}">
                <a16:creationId xmlns:a16="http://schemas.microsoft.com/office/drawing/2014/main" id="{A99E4071-EB6B-6282-12B2-9BCC57D8CD79}"/>
              </a:ext>
            </a:extLst>
          </p:cNvPr>
          <p:cNvGrpSpPr/>
          <p:nvPr/>
        </p:nvGrpSpPr>
        <p:grpSpPr>
          <a:xfrm>
            <a:off x="-76200" y="0"/>
            <a:ext cx="449045" cy="10287000"/>
            <a:chOff x="0" y="0"/>
            <a:chExt cx="598727" cy="13716000"/>
          </a:xfrm>
        </p:grpSpPr>
        <p:grpSp>
          <p:nvGrpSpPr>
            <p:cNvPr id="4" name="Group 4">
              <a:extLst>
                <a:ext uri="{FF2B5EF4-FFF2-40B4-BE49-F238E27FC236}">
                  <a16:creationId xmlns:a16="http://schemas.microsoft.com/office/drawing/2014/main" id="{320BE60E-434F-9CE1-C504-D3AAA3880A7A}"/>
                </a:ext>
              </a:extLst>
            </p:cNvPr>
            <p:cNvGrpSpPr/>
            <p:nvPr/>
          </p:nvGrpSpPr>
          <p:grpSpPr>
            <a:xfrm>
              <a:off x="77114" y="0"/>
              <a:ext cx="444500" cy="13716000"/>
              <a:chOff x="0" y="0"/>
              <a:chExt cx="87802" cy="2709333"/>
            </a:xfrm>
          </p:grpSpPr>
          <p:sp>
            <p:nvSpPr>
              <p:cNvPr id="5" name="Freeform 5">
                <a:extLst>
                  <a:ext uri="{FF2B5EF4-FFF2-40B4-BE49-F238E27FC236}">
                    <a16:creationId xmlns:a16="http://schemas.microsoft.com/office/drawing/2014/main" id="{71ABCE1C-9A5E-3E44-1937-41BA8593BB8E}"/>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6" name="TextBox 6">
                <a:extLst>
                  <a:ext uri="{FF2B5EF4-FFF2-40B4-BE49-F238E27FC236}">
                    <a16:creationId xmlns:a16="http://schemas.microsoft.com/office/drawing/2014/main" id="{F44C6348-D8A0-BBDD-527F-8ED5652FAB67}"/>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7" name="Freeform 7">
              <a:extLst>
                <a:ext uri="{FF2B5EF4-FFF2-40B4-BE49-F238E27FC236}">
                  <a16:creationId xmlns:a16="http://schemas.microsoft.com/office/drawing/2014/main" id="{A71C9180-0D1D-4B73-6C77-E6E5180A66AA}"/>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8" name="Freeform 8">
              <a:extLst>
                <a:ext uri="{FF2B5EF4-FFF2-40B4-BE49-F238E27FC236}">
                  <a16:creationId xmlns:a16="http://schemas.microsoft.com/office/drawing/2014/main" id="{9E35A77B-EF3F-D7B0-A784-C9BAE6C163F5}"/>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grpSp>
          <p:nvGrpSpPr>
            <p:cNvPr id="9" name="Group 9">
              <a:extLst>
                <a:ext uri="{FF2B5EF4-FFF2-40B4-BE49-F238E27FC236}">
                  <a16:creationId xmlns:a16="http://schemas.microsoft.com/office/drawing/2014/main" id="{2FA9CE24-CC26-9F61-50EE-F213D29C42A2}"/>
                </a:ext>
              </a:extLst>
            </p:cNvPr>
            <p:cNvGrpSpPr/>
            <p:nvPr/>
          </p:nvGrpSpPr>
          <p:grpSpPr>
            <a:xfrm rot="1460314">
              <a:off x="1518" y="765089"/>
              <a:ext cx="595692" cy="135824"/>
              <a:chOff x="0" y="0"/>
              <a:chExt cx="1355149" cy="308989"/>
            </a:xfrm>
          </p:grpSpPr>
          <p:sp>
            <p:nvSpPr>
              <p:cNvPr id="10" name="Freeform 10">
                <a:extLst>
                  <a:ext uri="{FF2B5EF4-FFF2-40B4-BE49-F238E27FC236}">
                    <a16:creationId xmlns:a16="http://schemas.microsoft.com/office/drawing/2014/main" id="{8200DACC-82B6-16C6-641A-55ABEA5C518E}"/>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1" name="TextBox 11">
                <a:extLst>
                  <a:ext uri="{FF2B5EF4-FFF2-40B4-BE49-F238E27FC236}">
                    <a16:creationId xmlns:a16="http://schemas.microsoft.com/office/drawing/2014/main" id="{212713CA-4DE8-6CD3-AD21-B5657DE9194A}"/>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sp>
        <p:nvSpPr>
          <p:cNvPr id="19" name="CuadroTexto 18">
            <a:extLst>
              <a:ext uri="{FF2B5EF4-FFF2-40B4-BE49-F238E27FC236}">
                <a16:creationId xmlns:a16="http://schemas.microsoft.com/office/drawing/2014/main" id="{5FEB81B8-6A6C-A3B6-95ED-A09FB0060C37}"/>
              </a:ext>
            </a:extLst>
          </p:cNvPr>
          <p:cNvSpPr txBox="1"/>
          <p:nvPr/>
        </p:nvSpPr>
        <p:spPr>
          <a:xfrm>
            <a:off x="1537061" y="839123"/>
            <a:ext cx="14989884" cy="1384995"/>
          </a:xfrm>
          <a:prstGeom prst="rect">
            <a:avLst/>
          </a:prstGeom>
          <a:noFill/>
        </p:spPr>
        <p:txBody>
          <a:bodyPr wrap="square">
            <a:spAutoFit/>
          </a:bodyPr>
          <a:lstStyle/>
          <a:p>
            <a:r>
              <a:rPr lang="es-ES" sz="2800" b="1" dirty="0"/>
              <a:t>Modo de implementación: Modo local</a:t>
            </a:r>
          </a:p>
          <a:p>
            <a:endParaRPr lang="es-ES" sz="2800" b="1" dirty="0"/>
          </a:p>
          <a:p>
            <a:endParaRPr lang="es-ES" sz="2800" b="1" dirty="0"/>
          </a:p>
        </p:txBody>
      </p:sp>
      <p:pic>
        <p:nvPicPr>
          <p:cNvPr id="12" name="Imagen 11">
            <a:extLst>
              <a:ext uri="{FF2B5EF4-FFF2-40B4-BE49-F238E27FC236}">
                <a16:creationId xmlns:a16="http://schemas.microsoft.com/office/drawing/2014/main" id="{C814488D-80E1-D221-D269-0CE06F2BA1B4}"/>
              </a:ext>
            </a:extLst>
          </p:cNvPr>
          <p:cNvPicPr>
            <a:picLocks noChangeAspect="1"/>
          </p:cNvPicPr>
          <p:nvPr/>
        </p:nvPicPr>
        <p:blipFill>
          <a:blip r:embed="rId5"/>
          <a:stretch>
            <a:fillRect/>
          </a:stretch>
        </p:blipFill>
        <p:spPr>
          <a:xfrm>
            <a:off x="2994211" y="2531554"/>
            <a:ext cx="12864533" cy="5515166"/>
          </a:xfrm>
          <a:prstGeom prst="rect">
            <a:avLst/>
          </a:prstGeom>
        </p:spPr>
      </p:pic>
    </p:spTree>
    <p:extLst>
      <p:ext uri="{BB962C8B-B14F-4D97-AF65-F5344CB8AC3E}">
        <p14:creationId xmlns:p14="http://schemas.microsoft.com/office/powerpoint/2010/main" val="31444717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F7F6B5-0D63-BE7F-BE3D-F352B59DA655}"/>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85AEC444-2225-2211-A1AD-9FDB3E35FA2A}"/>
              </a:ext>
            </a:extLst>
          </p:cNvPr>
          <p:cNvSpPr/>
          <p:nvPr/>
        </p:nvSpPr>
        <p:spPr>
          <a:xfrm>
            <a:off x="16526945" y="207818"/>
            <a:ext cx="1388509" cy="555404"/>
          </a:xfrm>
          <a:custGeom>
            <a:avLst/>
            <a:gdLst/>
            <a:ahLst/>
            <a:cxnLst/>
            <a:rect l="l" t="t" r="r" b="b"/>
            <a:pathLst>
              <a:path w="1388509" h="555404">
                <a:moveTo>
                  <a:pt x="0" y="0"/>
                </a:moveTo>
                <a:lnTo>
                  <a:pt x="1388510" y="0"/>
                </a:lnTo>
                <a:lnTo>
                  <a:pt x="1388510" y="555404"/>
                </a:lnTo>
                <a:lnTo>
                  <a:pt x="0" y="555404"/>
                </a:lnTo>
                <a:lnTo>
                  <a:pt x="0" y="0"/>
                </a:lnTo>
                <a:close/>
              </a:path>
            </a:pathLst>
          </a:custGeom>
          <a:blipFill>
            <a:blip r:embed="rId2"/>
            <a:stretch>
              <a:fillRect/>
            </a:stretch>
          </a:blipFill>
        </p:spPr>
        <p:txBody>
          <a:bodyPr/>
          <a:lstStyle/>
          <a:p>
            <a:endParaRPr lang="es-CO"/>
          </a:p>
        </p:txBody>
      </p:sp>
      <p:grpSp>
        <p:nvGrpSpPr>
          <p:cNvPr id="3" name="Group 3">
            <a:extLst>
              <a:ext uri="{FF2B5EF4-FFF2-40B4-BE49-F238E27FC236}">
                <a16:creationId xmlns:a16="http://schemas.microsoft.com/office/drawing/2014/main" id="{1F160A03-8727-AD72-B26D-31E72990156A}"/>
              </a:ext>
            </a:extLst>
          </p:cNvPr>
          <p:cNvGrpSpPr/>
          <p:nvPr/>
        </p:nvGrpSpPr>
        <p:grpSpPr>
          <a:xfrm>
            <a:off x="-76200" y="0"/>
            <a:ext cx="449045" cy="10287000"/>
            <a:chOff x="0" y="0"/>
            <a:chExt cx="598727" cy="13716000"/>
          </a:xfrm>
        </p:grpSpPr>
        <p:grpSp>
          <p:nvGrpSpPr>
            <p:cNvPr id="4" name="Group 4">
              <a:extLst>
                <a:ext uri="{FF2B5EF4-FFF2-40B4-BE49-F238E27FC236}">
                  <a16:creationId xmlns:a16="http://schemas.microsoft.com/office/drawing/2014/main" id="{4344FBC3-6E02-C988-0F82-B0CA1D2EBF82}"/>
                </a:ext>
              </a:extLst>
            </p:cNvPr>
            <p:cNvGrpSpPr/>
            <p:nvPr/>
          </p:nvGrpSpPr>
          <p:grpSpPr>
            <a:xfrm>
              <a:off x="77114" y="0"/>
              <a:ext cx="444500" cy="13716000"/>
              <a:chOff x="0" y="0"/>
              <a:chExt cx="87802" cy="2709333"/>
            </a:xfrm>
          </p:grpSpPr>
          <p:sp>
            <p:nvSpPr>
              <p:cNvPr id="5" name="Freeform 5">
                <a:extLst>
                  <a:ext uri="{FF2B5EF4-FFF2-40B4-BE49-F238E27FC236}">
                    <a16:creationId xmlns:a16="http://schemas.microsoft.com/office/drawing/2014/main" id="{C2C2F05C-98D3-29E3-6698-D4DA10BEB973}"/>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6" name="TextBox 6">
                <a:extLst>
                  <a:ext uri="{FF2B5EF4-FFF2-40B4-BE49-F238E27FC236}">
                    <a16:creationId xmlns:a16="http://schemas.microsoft.com/office/drawing/2014/main" id="{129D9C16-46B5-65DD-738A-0E57CD10651D}"/>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7" name="Freeform 7">
              <a:extLst>
                <a:ext uri="{FF2B5EF4-FFF2-40B4-BE49-F238E27FC236}">
                  <a16:creationId xmlns:a16="http://schemas.microsoft.com/office/drawing/2014/main" id="{D4883208-27A2-994C-8E04-92064F01FF94}"/>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8" name="Freeform 8">
              <a:extLst>
                <a:ext uri="{FF2B5EF4-FFF2-40B4-BE49-F238E27FC236}">
                  <a16:creationId xmlns:a16="http://schemas.microsoft.com/office/drawing/2014/main" id="{54F63925-B643-324E-62A3-ED48D27A4B08}"/>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grpSp>
          <p:nvGrpSpPr>
            <p:cNvPr id="9" name="Group 9">
              <a:extLst>
                <a:ext uri="{FF2B5EF4-FFF2-40B4-BE49-F238E27FC236}">
                  <a16:creationId xmlns:a16="http://schemas.microsoft.com/office/drawing/2014/main" id="{030BAF83-7B59-6C7D-6FD8-A0A08313EE44}"/>
                </a:ext>
              </a:extLst>
            </p:cNvPr>
            <p:cNvGrpSpPr/>
            <p:nvPr/>
          </p:nvGrpSpPr>
          <p:grpSpPr>
            <a:xfrm rot="1460314">
              <a:off x="1518" y="765089"/>
              <a:ext cx="595692" cy="135824"/>
              <a:chOff x="0" y="0"/>
              <a:chExt cx="1355149" cy="308989"/>
            </a:xfrm>
          </p:grpSpPr>
          <p:sp>
            <p:nvSpPr>
              <p:cNvPr id="10" name="Freeform 10">
                <a:extLst>
                  <a:ext uri="{FF2B5EF4-FFF2-40B4-BE49-F238E27FC236}">
                    <a16:creationId xmlns:a16="http://schemas.microsoft.com/office/drawing/2014/main" id="{6D2BF05B-B864-E29A-EACE-34259A8B5AF8}"/>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1" name="TextBox 11">
                <a:extLst>
                  <a:ext uri="{FF2B5EF4-FFF2-40B4-BE49-F238E27FC236}">
                    <a16:creationId xmlns:a16="http://schemas.microsoft.com/office/drawing/2014/main" id="{DB1A4F72-87DB-7064-595F-162FCD96BAE7}"/>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sp>
        <p:nvSpPr>
          <p:cNvPr id="19" name="CuadroTexto 18">
            <a:extLst>
              <a:ext uri="{FF2B5EF4-FFF2-40B4-BE49-F238E27FC236}">
                <a16:creationId xmlns:a16="http://schemas.microsoft.com/office/drawing/2014/main" id="{C645FC50-8A42-9E3E-D351-0415D63DD614}"/>
              </a:ext>
            </a:extLst>
          </p:cNvPr>
          <p:cNvSpPr txBox="1"/>
          <p:nvPr/>
        </p:nvSpPr>
        <p:spPr>
          <a:xfrm>
            <a:off x="1944804" y="2146715"/>
            <a:ext cx="12551107" cy="6986528"/>
          </a:xfrm>
          <a:prstGeom prst="rect">
            <a:avLst/>
          </a:prstGeom>
          <a:noFill/>
        </p:spPr>
        <p:txBody>
          <a:bodyPr wrap="square">
            <a:spAutoFit/>
          </a:bodyPr>
          <a:lstStyle/>
          <a:p>
            <a:r>
              <a:rPr lang="es-ES" sz="2800" b="1" dirty="0"/>
              <a:t>Modo de implementación: Modo cliente</a:t>
            </a:r>
          </a:p>
          <a:p>
            <a:endParaRPr lang="es-ES" sz="2800" b="1" dirty="0"/>
          </a:p>
          <a:p>
            <a:r>
              <a:rPr lang="es-ES" sz="2800" dirty="0"/>
              <a:t>Propiedades</a:t>
            </a:r>
          </a:p>
          <a:p>
            <a:endParaRPr lang="es-ES" sz="2800" dirty="0"/>
          </a:p>
          <a:p>
            <a:r>
              <a:rPr lang="es-ES" sz="2800" dirty="0"/>
              <a:t>› El controlador de </a:t>
            </a:r>
            <a:r>
              <a:rPr lang="es-ES" sz="2800" dirty="0" err="1"/>
              <a:t>Spark</a:t>
            </a:r>
            <a:r>
              <a:rPr lang="es-ES" sz="2800" dirty="0"/>
              <a:t> se ejecuta en el equipo cliente que envió la aplicación (normalmente un nodo perimetral)</a:t>
            </a:r>
          </a:p>
          <a:p>
            <a:r>
              <a:rPr lang="es-ES" sz="2800" dirty="0"/>
              <a:t>› Los procesos ejecutores se ejecutan en el clúster</a:t>
            </a:r>
          </a:p>
          <a:p>
            <a:r>
              <a:rPr lang="es-ES" sz="2800" dirty="0"/>
              <a:t>› Se utiliza el administrador de clústeres</a:t>
            </a:r>
          </a:p>
          <a:p>
            <a:r>
              <a:rPr lang="es-ES" sz="2800" dirty="0"/>
              <a:t>› En clústeres </a:t>
            </a:r>
            <a:r>
              <a:rPr lang="es-ES" sz="2800" dirty="0" err="1"/>
              <a:t>multinodo</a:t>
            </a:r>
            <a:r>
              <a:rPr lang="es-ES" sz="2800" dirty="0"/>
              <a:t> de </a:t>
            </a:r>
            <a:r>
              <a:rPr lang="es-ES" sz="2800" dirty="0" err="1"/>
              <a:t>Databricks</a:t>
            </a:r>
            <a:r>
              <a:rPr lang="es-ES" sz="2800" dirty="0"/>
              <a:t> en un entorno interactivo (p. ej., Notebook)</a:t>
            </a:r>
          </a:p>
          <a:p>
            <a:endParaRPr lang="es-ES" sz="2800" dirty="0"/>
          </a:p>
          <a:p>
            <a:r>
              <a:rPr lang="es-ES" sz="2800" dirty="0"/>
              <a:t>Propósito</a:t>
            </a:r>
          </a:p>
          <a:p>
            <a:r>
              <a:rPr lang="es-ES" sz="2800" dirty="0"/>
              <a:t>› </a:t>
            </a:r>
            <a:r>
              <a:rPr lang="es-ES" sz="2800" dirty="0" err="1"/>
              <a:t>Spark-shell</a:t>
            </a:r>
            <a:r>
              <a:rPr lang="es-ES" sz="2800" dirty="0"/>
              <a:t> (sesiones interactivas)</a:t>
            </a:r>
          </a:p>
          <a:p>
            <a:r>
              <a:rPr lang="es-ES" sz="2800" dirty="0"/>
              <a:t>› Fácil depuración</a:t>
            </a:r>
          </a:p>
          <a:p>
            <a:r>
              <a:rPr lang="es-ES" sz="2800" dirty="0"/>
              <a:t>› Entrada y salida adjuntas</a:t>
            </a:r>
          </a:p>
          <a:p>
            <a:r>
              <a:rPr lang="es-ES" sz="2800" dirty="0"/>
              <a:t>› Puede sobrecargar el nodo perimetral</a:t>
            </a:r>
            <a:endParaRPr lang="es-CO" sz="2800" dirty="0"/>
          </a:p>
        </p:txBody>
      </p:sp>
    </p:spTree>
    <p:extLst>
      <p:ext uri="{BB962C8B-B14F-4D97-AF65-F5344CB8AC3E}">
        <p14:creationId xmlns:p14="http://schemas.microsoft.com/office/powerpoint/2010/main" val="25356901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8E7604-A49E-AB42-65F9-193A073AE99A}"/>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0BA21776-C1C2-D602-606F-609D6E3C256E}"/>
              </a:ext>
            </a:extLst>
          </p:cNvPr>
          <p:cNvSpPr/>
          <p:nvPr/>
        </p:nvSpPr>
        <p:spPr>
          <a:xfrm>
            <a:off x="16526945" y="207818"/>
            <a:ext cx="1388509" cy="555404"/>
          </a:xfrm>
          <a:custGeom>
            <a:avLst/>
            <a:gdLst/>
            <a:ahLst/>
            <a:cxnLst/>
            <a:rect l="l" t="t" r="r" b="b"/>
            <a:pathLst>
              <a:path w="1388509" h="555404">
                <a:moveTo>
                  <a:pt x="0" y="0"/>
                </a:moveTo>
                <a:lnTo>
                  <a:pt x="1388510" y="0"/>
                </a:lnTo>
                <a:lnTo>
                  <a:pt x="1388510" y="555404"/>
                </a:lnTo>
                <a:lnTo>
                  <a:pt x="0" y="555404"/>
                </a:lnTo>
                <a:lnTo>
                  <a:pt x="0" y="0"/>
                </a:lnTo>
                <a:close/>
              </a:path>
            </a:pathLst>
          </a:custGeom>
          <a:blipFill>
            <a:blip r:embed="rId2"/>
            <a:stretch>
              <a:fillRect/>
            </a:stretch>
          </a:blipFill>
        </p:spPr>
        <p:txBody>
          <a:bodyPr/>
          <a:lstStyle/>
          <a:p>
            <a:endParaRPr lang="es-CO"/>
          </a:p>
        </p:txBody>
      </p:sp>
      <p:grpSp>
        <p:nvGrpSpPr>
          <p:cNvPr id="3" name="Group 3">
            <a:extLst>
              <a:ext uri="{FF2B5EF4-FFF2-40B4-BE49-F238E27FC236}">
                <a16:creationId xmlns:a16="http://schemas.microsoft.com/office/drawing/2014/main" id="{892F54E4-94FF-2F2B-4830-93FCBD7F118B}"/>
              </a:ext>
            </a:extLst>
          </p:cNvPr>
          <p:cNvGrpSpPr/>
          <p:nvPr/>
        </p:nvGrpSpPr>
        <p:grpSpPr>
          <a:xfrm>
            <a:off x="-76200" y="0"/>
            <a:ext cx="449045" cy="10287000"/>
            <a:chOff x="0" y="0"/>
            <a:chExt cx="598727" cy="13716000"/>
          </a:xfrm>
        </p:grpSpPr>
        <p:grpSp>
          <p:nvGrpSpPr>
            <p:cNvPr id="4" name="Group 4">
              <a:extLst>
                <a:ext uri="{FF2B5EF4-FFF2-40B4-BE49-F238E27FC236}">
                  <a16:creationId xmlns:a16="http://schemas.microsoft.com/office/drawing/2014/main" id="{F841BC78-3A92-2B99-09CD-D2D0BA0C267B}"/>
                </a:ext>
              </a:extLst>
            </p:cNvPr>
            <p:cNvGrpSpPr/>
            <p:nvPr/>
          </p:nvGrpSpPr>
          <p:grpSpPr>
            <a:xfrm>
              <a:off x="77114" y="0"/>
              <a:ext cx="444500" cy="13716000"/>
              <a:chOff x="0" y="0"/>
              <a:chExt cx="87802" cy="2709333"/>
            </a:xfrm>
          </p:grpSpPr>
          <p:sp>
            <p:nvSpPr>
              <p:cNvPr id="5" name="Freeform 5">
                <a:extLst>
                  <a:ext uri="{FF2B5EF4-FFF2-40B4-BE49-F238E27FC236}">
                    <a16:creationId xmlns:a16="http://schemas.microsoft.com/office/drawing/2014/main" id="{778131D0-EB41-3B37-79A4-143032160435}"/>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6" name="TextBox 6">
                <a:extLst>
                  <a:ext uri="{FF2B5EF4-FFF2-40B4-BE49-F238E27FC236}">
                    <a16:creationId xmlns:a16="http://schemas.microsoft.com/office/drawing/2014/main" id="{0328390B-11C8-CF70-9208-CC145754FAC8}"/>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7" name="Freeform 7">
              <a:extLst>
                <a:ext uri="{FF2B5EF4-FFF2-40B4-BE49-F238E27FC236}">
                  <a16:creationId xmlns:a16="http://schemas.microsoft.com/office/drawing/2014/main" id="{3C3B6145-3BF2-49BC-E82A-BDC034078BE8}"/>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8" name="Freeform 8">
              <a:extLst>
                <a:ext uri="{FF2B5EF4-FFF2-40B4-BE49-F238E27FC236}">
                  <a16:creationId xmlns:a16="http://schemas.microsoft.com/office/drawing/2014/main" id="{FA8D6D3D-973E-31A0-D5DE-2E90EC746458}"/>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grpSp>
          <p:nvGrpSpPr>
            <p:cNvPr id="9" name="Group 9">
              <a:extLst>
                <a:ext uri="{FF2B5EF4-FFF2-40B4-BE49-F238E27FC236}">
                  <a16:creationId xmlns:a16="http://schemas.microsoft.com/office/drawing/2014/main" id="{B600D2C8-B49F-0096-AFE3-76030E80CDB9}"/>
                </a:ext>
              </a:extLst>
            </p:cNvPr>
            <p:cNvGrpSpPr/>
            <p:nvPr/>
          </p:nvGrpSpPr>
          <p:grpSpPr>
            <a:xfrm rot="1460314">
              <a:off x="1518" y="765089"/>
              <a:ext cx="595692" cy="135824"/>
              <a:chOff x="0" y="0"/>
              <a:chExt cx="1355149" cy="308989"/>
            </a:xfrm>
          </p:grpSpPr>
          <p:sp>
            <p:nvSpPr>
              <p:cNvPr id="10" name="Freeform 10">
                <a:extLst>
                  <a:ext uri="{FF2B5EF4-FFF2-40B4-BE49-F238E27FC236}">
                    <a16:creationId xmlns:a16="http://schemas.microsoft.com/office/drawing/2014/main" id="{EEA2F73D-0A73-EDE3-79DD-82471146FDC8}"/>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1" name="TextBox 11">
                <a:extLst>
                  <a:ext uri="{FF2B5EF4-FFF2-40B4-BE49-F238E27FC236}">
                    <a16:creationId xmlns:a16="http://schemas.microsoft.com/office/drawing/2014/main" id="{82937BD0-EE1B-2344-6BEF-E27524C6ABEE}"/>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sp>
        <p:nvSpPr>
          <p:cNvPr id="19" name="CuadroTexto 18">
            <a:extLst>
              <a:ext uri="{FF2B5EF4-FFF2-40B4-BE49-F238E27FC236}">
                <a16:creationId xmlns:a16="http://schemas.microsoft.com/office/drawing/2014/main" id="{41D001DA-1513-56A9-8A0F-EFDF1415BBDA}"/>
              </a:ext>
            </a:extLst>
          </p:cNvPr>
          <p:cNvSpPr txBox="1"/>
          <p:nvPr/>
        </p:nvSpPr>
        <p:spPr>
          <a:xfrm>
            <a:off x="1537061" y="839123"/>
            <a:ext cx="14989884" cy="1384995"/>
          </a:xfrm>
          <a:prstGeom prst="rect">
            <a:avLst/>
          </a:prstGeom>
          <a:noFill/>
        </p:spPr>
        <p:txBody>
          <a:bodyPr wrap="square">
            <a:spAutoFit/>
          </a:bodyPr>
          <a:lstStyle/>
          <a:p>
            <a:r>
              <a:rPr lang="es-ES" sz="2800" b="1" dirty="0"/>
              <a:t>Modo de implementación: Modo local</a:t>
            </a:r>
          </a:p>
          <a:p>
            <a:endParaRPr lang="es-ES" sz="2800" b="1" dirty="0"/>
          </a:p>
          <a:p>
            <a:endParaRPr lang="es-ES" sz="2800" b="1" dirty="0"/>
          </a:p>
        </p:txBody>
      </p:sp>
      <p:pic>
        <p:nvPicPr>
          <p:cNvPr id="13" name="Imagen 12">
            <a:extLst>
              <a:ext uri="{FF2B5EF4-FFF2-40B4-BE49-F238E27FC236}">
                <a16:creationId xmlns:a16="http://schemas.microsoft.com/office/drawing/2014/main" id="{BEA16252-B84F-C3CE-B889-2E674A53151C}"/>
              </a:ext>
            </a:extLst>
          </p:cNvPr>
          <p:cNvPicPr>
            <a:picLocks noChangeAspect="1"/>
          </p:cNvPicPr>
          <p:nvPr/>
        </p:nvPicPr>
        <p:blipFill>
          <a:blip r:embed="rId5"/>
          <a:stretch>
            <a:fillRect/>
          </a:stretch>
        </p:blipFill>
        <p:spPr>
          <a:xfrm>
            <a:off x="2084043" y="2800730"/>
            <a:ext cx="14561085" cy="5602605"/>
          </a:xfrm>
          <a:prstGeom prst="rect">
            <a:avLst/>
          </a:prstGeom>
        </p:spPr>
      </p:pic>
    </p:spTree>
    <p:extLst>
      <p:ext uri="{BB962C8B-B14F-4D97-AF65-F5344CB8AC3E}">
        <p14:creationId xmlns:p14="http://schemas.microsoft.com/office/powerpoint/2010/main" val="28850488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0A0276-21C9-2E5C-AA0F-8AA2E62C33F5}"/>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E77498B5-24A0-0A70-AE33-17C3D41FAD65}"/>
              </a:ext>
            </a:extLst>
          </p:cNvPr>
          <p:cNvSpPr/>
          <p:nvPr/>
        </p:nvSpPr>
        <p:spPr>
          <a:xfrm>
            <a:off x="16526945" y="207818"/>
            <a:ext cx="1388509" cy="555404"/>
          </a:xfrm>
          <a:custGeom>
            <a:avLst/>
            <a:gdLst/>
            <a:ahLst/>
            <a:cxnLst/>
            <a:rect l="l" t="t" r="r" b="b"/>
            <a:pathLst>
              <a:path w="1388509" h="555404">
                <a:moveTo>
                  <a:pt x="0" y="0"/>
                </a:moveTo>
                <a:lnTo>
                  <a:pt x="1388510" y="0"/>
                </a:lnTo>
                <a:lnTo>
                  <a:pt x="1388510" y="555404"/>
                </a:lnTo>
                <a:lnTo>
                  <a:pt x="0" y="555404"/>
                </a:lnTo>
                <a:lnTo>
                  <a:pt x="0" y="0"/>
                </a:lnTo>
                <a:close/>
              </a:path>
            </a:pathLst>
          </a:custGeom>
          <a:blipFill>
            <a:blip r:embed="rId2"/>
            <a:stretch>
              <a:fillRect/>
            </a:stretch>
          </a:blipFill>
        </p:spPr>
        <p:txBody>
          <a:bodyPr/>
          <a:lstStyle/>
          <a:p>
            <a:endParaRPr lang="es-CO"/>
          </a:p>
        </p:txBody>
      </p:sp>
      <p:grpSp>
        <p:nvGrpSpPr>
          <p:cNvPr id="3" name="Group 3">
            <a:extLst>
              <a:ext uri="{FF2B5EF4-FFF2-40B4-BE49-F238E27FC236}">
                <a16:creationId xmlns:a16="http://schemas.microsoft.com/office/drawing/2014/main" id="{BA924000-F2C8-537E-EBD6-AB537ECE9FDD}"/>
              </a:ext>
            </a:extLst>
          </p:cNvPr>
          <p:cNvGrpSpPr/>
          <p:nvPr/>
        </p:nvGrpSpPr>
        <p:grpSpPr>
          <a:xfrm>
            <a:off x="-76200" y="0"/>
            <a:ext cx="449045" cy="10287000"/>
            <a:chOff x="0" y="0"/>
            <a:chExt cx="598727" cy="13716000"/>
          </a:xfrm>
        </p:grpSpPr>
        <p:grpSp>
          <p:nvGrpSpPr>
            <p:cNvPr id="4" name="Group 4">
              <a:extLst>
                <a:ext uri="{FF2B5EF4-FFF2-40B4-BE49-F238E27FC236}">
                  <a16:creationId xmlns:a16="http://schemas.microsoft.com/office/drawing/2014/main" id="{35747906-664A-6B6A-80E0-E85910DEF5F9}"/>
                </a:ext>
              </a:extLst>
            </p:cNvPr>
            <p:cNvGrpSpPr/>
            <p:nvPr/>
          </p:nvGrpSpPr>
          <p:grpSpPr>
            <a:xfrm>
              <a:off x="77114" y="0"/>
              <a:ext cx="444500" cy="13716000"/>
              <a:chOff x="0" y="0"/>
              <a:chExt cx="87802" cy="2709333"/>
            </a:xfrm>
          </p:grpSpPr>
          <p:sp>
            <p:nvSpPr>
              <p:cNvPr id="5" name="Freeform 5">
                <a:extLst>
                  <a:ext uri="{FF2B5EF4-FFF2-40B4-BE49-F238E27FC236}">
                    <a16:creationId xmlns:a16="http://schemas.microsoft.com/office/drawing/2014/main" id="{6F1F8E66-22C3-A1A8-37FE-BABC8A0875D6}"/>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6" name="TextBox 6">
                <a:extLst>
                  <a:ext uri="{FF2B5EF4-FFF2-40B4-BE49-F238E27FC236}">
                    <a16:creationId xmlns:a16="http://schemas.microsoft.com/office/drawing/2014/main" id="{DA9FA770-ABBA-3A5B-4A9E-F0AEA3107A39}"/>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7" name="Freeform 7">
              <a:extLst>
                <a:ext uri="{FF2B5EF4-FFF2-40B4-BE49-F238E27FC236}">
                  <a16:creationId xmlns:a16="http://schemas.microsoft.com/office/drawing/2014/main" id="{0F692374-8315-081E-BC07-938D127EF361}"/>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8" name="Freeform 8">
              <a:extLst>
                <a:ext uri="{FF2B5EF4-FFF2-40B4-BE49-F238E27FC236}">
                  <a16:creationId xmlns:a16="http://schemas.microsoft.com/office/drawing/2014/main" id="{FB6FCA6E-F3C7-95CC-AC56-5C88D77F8E77}"/>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grpSp>
          <p:nvGrpSpPr>
            <p:cNvPr id="9" name="Group 9">
              <a:extLst>
                <a:ext uri="{FF2B5EF4-FFF2-40B4-BE49-F238E27FC236}">
                  <a16:creationId xmlns:a16="http://schemas.microsoft.com/office/drawing/2014/main" id="{8497C46B-5A2A-E46D-0D6D-0FBEEA055DDC}"/>
                </a:ext>
              </a:extLst>
            </p:cNvPr>
            <p:cNvGrpSpPr/>
            <p:nvPr/>
          </p:nvGrpSpPr>
          <p:grpSpPr>
            <a:xfrm rot="1460314">
              <a:off x="1518" y="765089"/>
              <a:ext cx="595692" cy="135824"/>
              <a:chOff x="0" y="0"/>
              <a:chExt cx="1355149" cy="308989"/>
            </a:xfrm>
          </p:grpSpPr>
          <p:sp>
            <p:nvSpPr>
              <p:cNvPr id="10" name="Freeform 10">
                <a:extLst>
                  <a:ext uri="{FF2B5EF4-FFF2-40B4-BE49-F238E27FC236}">
                    <a16:creationId xmlns:a16="http://schemas.microsoft.com/office/drawing/2014/main" id="{F1843BA6-5667-1324-E382-3A6267D040FD}"/>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1" name="TextBox 11">
                <a:extLst>
                  <a:ext uri="{FF2B5EF4-FFF2-40B4-BE49-F238E27FC236}">
                    <a16:creationId xmlns:a16="http://schemas.microsoft.com/office/drawing/2014/main" id="{26CC4706-89B0-9DC6-F02F-4F3C98B3CE88}"/>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sp>
        <p:nvSpPr>
          <p:cNvPr id="19" name="CuadroTexto 18">
            <a:extLst>
              <a:ext uri="{FF2B5EF4-FFF2-40B4-BE49-F238E27FC236}">
                <a16:creationId xmlns:a16="http://schemas.microsoft.com/office/drawing/2014/main" id="{89209309-A3CC-76FB-F8EA-E36830ACB0DD}"/>
              </a:ext>
            </a:extLst>
          </p:cNvPr>
          <p:cNvSpPr txBox="1"/>
          <p:nvPr/>
        </p:nvSpPr>
        <p:spPr>
          <a:xfrm>
            <a:off x="1257896" y="280518"/>
            <a:ext cx="12551107" cy="1446550"/>
          </a:xfrm>
          <a:prstGeom prst="rect">
            <a:avLst/>
          </a:prstGeom>
          <a:noFill/>
        </p:spPr>
        <p:txBody>
          <a:bodyPr wrap="square">
            <a:spAutoFit/>
          </a:bodyPr>
          <a:lstStyle/>
          <a:p>
            <a:r>
              <a:rPr lang="fr-FR" sz="2400" b="1" dirty="0" err="1"/>
              <a:t>Deploy</a:t>
            </a:r>
            <a:r>
              <a:rPr lang="fr-FR" sz="2400" b="1" dirty="0"/>
              <a:t> mode: Client mode (</a:t>
            </a:r>
            <a:r>
              <a:rPr lang="fr-FR" sz="2400" b="1" dirty="0" err="1"/>
              <a:t>example</a:t>
            </a:r>
            <a:r>
              <a:rPr lang="fr-FR" sz="2400" b="1" dirty="0"/>
              <a:t> for YARN)</a:t>
            </a:r>
            <a:r>
              <a:rPr lang="fr-FR" sz="4400" b="1" dirty="0"/>
              <a:t> </a:t>
            </a:r>
            <a:br>
              <a:rPr lang="fr-FR" sz="4400" b="1" dirty="0"/>
            </a:br>
            <a:endParaRPr lang="es-CO" sz="4400" b="1" dirty="0"/>
          </a:p>
        </p:txBody>
      </p:sp>
      <p:pic>
        <p:nvPicPr>
          <p:cNvPr id="13" name="Imagen 12" descr="Diagrama&#10;&#10;El contenido generado por IA puede ser incorrecto.">
            <a:extLst>
              <a:ext uri="{FF2B5EF4-FFF2-40B4-BE49-F238E27FC236}">
                <a16:creationId xmlns:a16="http://schemas.microsoft.com/office/drawing/2014/main" id="{97133DE5-C11B-C48D-EE98-108EDE97C822}"/>
              </a:ext>
            </a:extLst>
          </p:cNvPr>
          <p:cNvPicPr>
            <a:picLocks noChangeAspect="1"/>
          </p:cNvPicPr>
          <p:nvPr/>
        </p:nvPicPr>
        <p:blipFill>
          <a:blip r:embed="rId5"/>
          <a:stretch>
            <a:fillRect/>
          </a:stretch>
        </p:blipFill>
        <p:spPr>
          <a:xfrm>
            <a:off x="3872103" y="1376677"/>
            <a:ext cx="10599459" cy="8254690"/>
          </a:xfrm>
          <a:prstGeom prst="rect">
            <a:avLst/>
          </a:prstGeom>
        </p:spPr>
      </p:pic>
    </p:spTree>
    <p:extLst>
      <p:ext uri="{BB962C8B-B14F-4D97-AF65-F5344CB8AC3E}">
        <p14:creationId xmlns:p14="http://schemas.microsoft.com/office/powerpoint/2010/main" val="2247281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E1D997-696D-E2D5-264D-A91C9756846E}"/>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D745A7BA-E89C-A44C-EA73-D5E0A541AE95}"/>
              </a:ext>
            </a:extLst>
          </p:cNvPr>
          <p:cNvSpPr/>
          <p:nvPr/>
        </p:nvSpPr>
        <p:spPr>
          <a:xfrm>
            <a:off x="16526945" y="207818"/>
            <a:ext cx="1388509" cy="555404"/>
          </a:xfrm>
          <a:custGeom>
            <a:avLst/>
            <a:gdLst/>
            <a:ahLst/>
            <a:cxnLst/>
            <a:rect l="l" t="t" r="r" b="b"/>
            <a:pathLst>
              <a:path w="1388509" h="555404">
                <a:moveTo>
                  <a:pt x="0" y="0"/>
                </a:moveTo>
                <a:lnTo>
                  <a:pt x="1388510" y="0"/>
                </a:lnTo>
                <a:lnTo>
                  <a:pt x="1388510" y="555404"/>
                </a:lnTo>
                <a:lnTo>
                  <a:pt x="0" y="555404"/>
                </a:lnTo>
                <a:lnTo>
                  <a:pt x="0" y="0"/>
                </a:lnTo>
                <a:close/>
              </a:path>
            </a:pathLst>
          </a:custGeom>
          <a:blipFill>
            <a:blip r:embed="rId2"/>
            <a:stretch>
              <a:fillRect/>
            </a:stretch>
          </a:blipFill>
        </p:spPr>
        <p:txBody>
          <a:bodyPr/>
          <a:lstStyle/>
          <a:p>
            <a:endParaRPr lang="es-CO"/>
          </a:p>
        </p:txBody>
      </p:sp>
      <p:grpSp>
        <p:nvGrpSpPr>
          <p:cNvPr id="3" name="Group 3">
            <a:extLst>
              <a:ext uri="{FF2B5EF4-FFF2-40B4-BE49-F238E27FC236}">
                <a16:creationId xmlns:a16="http://schemas.microsoft.com/office/drawing/2014/main" id="{10C6E067-3D11-DA86-0920-06782F6ECE46}"/>
              </a:ext>
            </a:extLst>
          </p:cNvPr>
          <p:cNvGrpSpPr/>
          <p:nvPr/>
        </p:nvGrpSpPr>
        <p:grpSpPr>
          <a:xfrm>
            <a:off x="-76200" y="0"/>
            <a:ext cx="449045" cy="10287000"/>
            <a:chOff x="0" y="0"/>
            <a:chExt cx="598727" cy="13716000"/>
          </a:xfrm>
        </p:grpSpPr>
        <p:grpSp>
          <p:nvGrpSpPr>
            <p:cNvPr id="4" name="Group 4">
              <a:extLst>
                <a:ext uri="{FF2B5EF4-FFF2-40B4-BE49-F238E27FC236}">
                  <a16:creationId xmlns:a16="http://schemas.microsoft.com/office/drawing/2014/main" id="{B1190300-658F-FA9E-8982-29EA085616A5}"/>
                </a:ext>
              </a:extLst>
            </p:cNvPr>
            <p:cNvGrpSpPr/>
            <p:nvPr/>
          </p:nvGrpSpPr>
          <p:grpSpPr>
            <a:xfrm>
              <a:off x="77114" y="0"/>
              <a:ext cx="444500" cy="13716000"/>
              <a:chOff x="0" y="0"/>
              <a:chExt cx="87802" cy="2709333"/>
            </a:xfrm>
          </p:grpSpPr>
          <p:sp>
            <p:nvSpPr>
              <p:cNvPr id="5" name="Freeform 5">
                <a:extLst>
                  <a:ext uri="{FF2B5EF4-FFF2-40B4-BE49-F238E27FC236}">
                    <a16:creationId xmlns:a16="http://schemas.microsoft.com/office/drawing/2014/main" id="{94A8677C-BCE6-955A-08F9-ADC03D379FFA}"/>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6" name="TextBox 6">
                <a:extLst>
                  <a:ext uri="{FF2B5EF4-FFF2-40B4-BE49-F238E27FC236}">
                    <a16:creationId xmlns:a16="http://schemas.microsoft.com/office/drawing/2014/main" id="{4580522E-CA05-AD70-1DAD-41DEB1DE82A6}"/>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7" name="Freeform 7">
              <a:extLst>
                <a:ext uri="{FF2B5EF4-FFF2-40B4-BE49-F238E27FC236}">
                  <a16:creationId xmlns:a16="http://schemas.microsoft.com/office/drawing/2014/main" id="{01C33A1C-9123-42D7-20DF-F79FCE5D95C9}"/>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8" name="Freeform 8">
              <a:extLst>
                <a:ext uri="{FF2B5EF4-FFF2-40B4-BE49-F238E27FC236}">
                  <a16:creationId xmlns:a16="http://schemas.microsoft.com/office/drawing/2014/main" id="{F9DC6837-5E03-A89C-E01B-11C8C73E82F7}"/>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grpSp>
          <p:nvGrpSpPr>
            <p:cNvPr id="9" name="Group 9">
              <a:extLst>
                <a:ext uri="{FF2B5EF4-FFF2-40B4-BE49-F238E27FC236}">
                  <a16:creationId xmlns:a16="http://schemas.microsoft.com/office/drawing/2014/main" id="{E8371D4F-B6A6-8330-8E4E-E1C28B770A8A}"/>
                </a:ext>
              </a:extLst>
            </p:cNvPr>
            <p:cNvGrpSpPr/>
            <p:nvPr/>
          </p:nvGrpSpPr>
          <p:grpSpPr>
            <a:xfrm rot="1460314">
              <a:off x="1518" y="765089"/>
              <a:ext cx="595692" cy="135824"/>
              <a:chOff x="0" y="0"/>
              <a:chExt cx="1355149" cy="308989"/>
            </a:xfrm>
          </p:grpSpPr>
          <p:sp>
            <p:nvSpPr>
              <p:cNvPr id="10" name="Freeform 10">
                <a:extLst>
                  <a:ext uri="{FF2B5EF4-FFF2-40B4-BE49-F238E27FC236}">
                    <a16:creationId xmlns:a16="http://schemas.microsoft.com/office/drawing/2014/main" id="{82B0089A-B52C-8080-3439-081E944A559E}"/>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1" name="TextBox 11">
                <a:extLst>
                  <a:ext uri="{FF2B5EF4-FFF2-40B4-BE49-F238E27FC236}">
                    <a16:creationId xmlns:a16="http://schemas.microsoft.com/office/drawing/2014/main" id="{BA3291D2-62A1-0CA4-956A-7086449E5F4A}"/>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sp>
        <p:nvSpPr>
          <p:cNvPr id="19" name="CuadroTexto 18">
            <a:extLst>
              <a:ext uri="{FF2B5EF4-FFF2-40B4-BE49-F238E27FC236}">
                <a16:creationId xmlns:a16="http://schemas.microsoft.com/office/drawing/2014/main" id="{C4627EF6-88B9-7C0A-5E5A-F931C820A743}"/>
              </a:ext>
            </a:extLst>
          </p:cNvPr>
          <p:cNvSpPr txBox="1"/>
          <p:nvPr/>
        </p:nvSpPr>
        <p:spPr>
          <a:xfrm>
            <a:off x="1257896" y="280518"/>
            <a:ext cx="12551107" cy="1446550"/>
          </a:xfrm>
          <a:prstGeom prst="rect">
            <a:avLst/>
          </a:prstGeom>
          <a:noFill/>
        </p:spPr>
        <p:txBody>
          <a:bodyPr wrap="square">
            <a:spAutoFit/>
          </a:bodyPr>
          <a:lstStyle/>
          <a:p>
            <a:r>
              <a:rPr lang="fr-FR" sz="2400" b="1" dirty="0" err="1"/>
              <a:t>Deploy</a:t>
            </a:r>
            <a:r>
              <a:rPr lang="fr-FR" sz="2400" b="1" dirty="0"/>
              <a:t> mode: Client mode (</a:t>
            </a:r>
            <a:r>
              <a:rPr lang="fr-FR" sz="2400" b="1" dirty="0" err="1"/>
              <a:t>example</a:t>
            </a:r>
            <a:r>
              <a:rPr lang="fr-FR" sz="2400" b="1" dirty="0"/>
              <a:t> for YARN)</a:t>
            </a:r>
            <a:r>
              <a:rPr lang="fr-FR" sz="4400" b="1" dirty="0"/>
              <a:t> </a:t>
            </a:r>
            <a:br>
              <a:rPr lang="fr-FR" sz="4400" b="1" dirty="0"/>
            </a:br>
            <a:endParaRPr lang="es-CO" sz="4400" b="1" dirty="0"/>
          </a:p>
        </p:txBody>
      </p:sp>
      <p:pic>
        <p:nvPicPr>
          <p:cNvPr id="14" name="Imagen 13" descr="Diagrama&#10;&#10;El contenido generado por IA puede ser incorrecto.">
            <a:extLst>
              <a:ext uri="{FF2B5EF4-FFF2-40B4-BE49-F238E27FC236}">
                <a16:creationId xmlns:a16="http://schemas.microsoft.com/office/drawing/2014/main" id="{BCB18FC3-CD76-8C71-656A-30D4F5D34A14}"/>
              </a:ext>
            </a:extLst>
          </p:cNvPr>
          <p:cNvPicPr>
            <a:picLocks noChangeAspect="1"/>
          </p:cNvPicPr>
          <p:nvPr/>
        </p:nvPicPr>
        <p:blipFill>
          <a:blip r:embed="rId5"/>
          <a:stretch>
            <a:fillRect/>
          </a:stretch>
        </p:blipFill>
        <p:spPr>
          <a:xfrm>
            <a:off x="4054201" y="1562704"/>
            <a:ext cx="10179597" cy="7940361"/>
          </a:xfrm>
          <a:prstGeom prst="rect">
            <a:avLst/>
          </a:prstGeom>
        </p:spPr>
      </p:pic>
    </p:spTree>
    <p:extLst>
      <p:ext uri="{BB962C8B-B14F-4D97-AF65-F5344CB8AC3E}">
        <p14:creationId xmlns:p14="http://schemas.microsoft.com/office/powerpoint/2010/main" val="42618515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8E8CD4-89C4-27F0-643B-529FDD34D464}"/>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94A3FB2E-2423-0051-E7B2-6BC49317D25B}"/>
              </a:ext>
            </a:extLst>
          </p:cNvPr>
          <p:cNvSpPr/>
          <p:nvPr/>
        </p:nvSpPr>
        <p:spPr>
          <a:xfrm>
            <a:off x="16526945" y="207818"/>
            <a:ext cx="1388509" cy="555404"/>
          </a:xfrm>
          <a:custGeom>
            <a:avLst/>
            <a:gdLst/>
            <a:ahLst/>
            <a:cxnLst/>
            <a:rect l="l" t="t" r="r" b="b"/>
            <a:pathLst>
              <a:path w="1388509" h="555404">
                <a:moveTo>
                  <a:pt x="0" y="0"/>
                </a:moveTo>
                <a:lnTo>
                  <a:pt x="1388510" y="0"/>
                </a:lnTo>
                <a:lnTo>
                  <a:pt x="1388510" y="555404"/>
                </a:lnTo>
                <a:lnTo>
                  <a:pt x="0" y="555404"/>
                </a:lnTo>
                <a:lnTo>
                  <a:pt x="0" y="0"/>
                </a:lnTo>
                <a:close/>
              </a:path>
            </a:pathLst>
          </a:custGeom>
          <a:blipFill>
            <a:blip r:embed="rId2"/>
            <a:stretch>
              <a:fillRect/>
            </a:stretch>
          </a:blipFill>
        </p:spPr>
        <p:txBody>
          <a:bodyPr/>
          <a:lstStyle/>
          <a:p>
            <a:endParaRPr lang="es-CO"/>
          </a:p>
        </p:txBody>
      </p:sp>
      <p:grpSp>
        <p:nvGrpSpPr>
          <p:cNvPr id="3" name="Group 3">
            <a:extLst>
              <a:ext uri="{FF2B5EF4-FFF2-40B4-BE49-F238E27FC236}">
                <a16:creationId xmlns:a16="http://schemas.microsoft.com/office/drawing/2014/main" id="{E2FB2404-63A5-7DC8-1C24-7872B4C2C1D2}"/>
              </a:ext>
            </a:extLst>
          </p:cNvPr>
          <p:cNvGrpSpPr/>
          <p:nvPr/>
        </p:nvGrpSpPr>
        <p:grpSpPr>
          <a:xfrm>
            <a:off x="-76200" y="0"/>
            <a:ext cx="449045" cy="10287000"/>
            <a:chOff x="0" y="0"/>
            <a:chExt cx="598727" cy="13716000"/>
          </a:xfrm>
        </p:grpSpPr>
        <p:grpSp>
          <p:nvGrpSpPr>
            <p:cNvPr id="4" name="Group 4">
              <a:extLst>
                <a:ext uri="{FF2B5EF4-FFF2-40B4-BE49-F238E27FC236}">
                  <a16:creationId xmlns:a16="http://schemas.microsoft.com/office/drawing/2014/main" id="{D9966E51-0A59-40CB-6A01-B06C82913428}"/>
                </a:ext>
              </a:extLst>
            </p:cNvPr>
            <p:cNvGrpSpPr/>
            <p:nvPr/>
          </p:nvGrpSpPr>
          <p:grpSpPr>
            <a:xfrm>
              <a:off x="77114" y="0"/>
              <a:ext cx="444500" cy="13716000"/>
              <a:chOff x="0" y="0"/>
              <a:chExt cx="87802" cy="2709333"/>
            </a:xfrm>
          </p:grpSpPr>
          <p:sp>
            <p:nvSpPr>
              <p:cNvPr id="5" name="Freeform 5">
                <a:extLst>
                  <a:ext uri="{FF2B5EF4-FFF2-40B4-BE49-F238E27FC236}">
                    <a16:creationId xmlns:a16="http://schemas.microsoft.com/office/drawing/2014/main" id="{3DFF3C42-2893-C8E7-27CB-A84CB0A37B99}"/>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6" name="TextBox 6">
                <a:extLst>
                  <a:ext uri="{FF2B5EF4-FFF2-40B4-BE49-F238E27FC236}">
                    <a16:creationId xmlns:a16="http://schemas.microsoft.com/office/drawing/2014/main" id="{C252847A-E10B-10F3-8039-10D2F5A3C4FE}"/>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7" name="Freeform 7">
              <a:extLst>
                <a:ext uri="{FF2B5EF4-FFF2-40B4-BE49-F238E27FC236}">
                  <a16:creationId xmlns:a16="http://schemas.microsoft.com/office/drawing/2014/main" id="{2202F4EE-D886-A2BB-FFD1-7DFD0D13C5D0}"/>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8" name="Freeform 8">
              <a:extLst>
                <a:ext uri="{FF2B5EF4-FFF2-40B4-BE49-F238E27FC236}">
                  <a16:creationId xmlns:a16="http://schemas.microsoft.com/office/drawing/2014/main" id="{78D19175-0167-018A-9750-5A0A45409ED6}"/>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grpSp>
          <p:nvGrpSpPr>
            <p:cNvPr id="9" name="Group 9">
              <a:extLst>
                <a:ext uri="{FF2B5EF4-FFF2-40B4-BE49-F238E27FC236}">
                  <a16:creationId xmlns:a16="http://schemas.microsoft.com/office/drawing/2014/main" id="{BE22E038-2F8E-ABB9-D832-DB6D3BF429FC}"/>
                </a:ext>
              </a:extLst>
            </p:cNvPr>
            <p:cNvGrpSpPr/>
            <p:nvPr/>
          </p:nvGrpSpPr>
          <p:grpSpPr>
            <a:xfrm rot="1460314">
              <a:off x="1518" y="765089"/>
              <a:ext cx="595692" cy="135824"/>
              <a:chOff x="0" y="0"/>
              <a:chExt cx="1355149" cy="308989"/>
            </a:xfrm>
          </p:grpSpPr>
          <p:sp>
            <p:nvSpPr>
              <p:cNvPr id="10" name="Freeform 10">
                <a:extLst>
                  <a:ext uri="{FF2B5EF4-FFF2-40B4-BE49-F238E27FC236}">
                    <a16:creationId xmlns:a16="http://schemas.microsoft.com/office/drawing/2014/main" id="{8048B583-9B20-9634-76FC-E7F5C7A69539}"/>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1" name="TextBox 11">
                <a:extLst>
                  <a:ext uri="{FF2B5EF4-FFF2-40B4-BE49-F238E27FC236}">
                    <a16:creationId xmlns:a16="http://schemas.microsoft.com/office/drawing/2014/main" id="{3242C57C-3BC3-7611-1DB6-AC0558112102}"/>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sp>
        <p:nvSpPr>
          <p:cNvPr id="16" name="CuadroTexto 15">
            <a:extLst>
              <a:ext uri="{FF2B5EF4-FFF2-40B4-BE49-F238E27FC236}">
                <a16:creationId xmlns:a16="http://schemas.microsoft.com/office/drawing/2014/main" id="{9C1B9B97-A71C-BED4-53AB-3FE6571F1FA9}"/>
              </a:ext>
            </a:extLst>
          </p:cNvPr>
          <p:cNvSpPr txBox="1"/>
          <p:nvPr/>
        </p:nvSpPr>
        <p:spPr>
          <a:xfrm>
            <a:off x="997898" y="997200"/>
            <a:ext cx="6015550" cy="523220"/>
          </a:xfrm>
          <a:prstGeom prst="rect">
            <a:avLst/>
          </a:prstGeom>
          <a:noFill/>
        </p:spPr>
        <p:txBody>
          <a:bodyPr wrap="square">
            <a:spAutoFit/>
          </a:bodyPr>
          <a:lstStyle/>
          <a:p>
            <a:r>
              <a:rPr lang="es-ES" sz="2800" b="1" dirty="0"/>
              <a:t>Recorriendo su aplicación</a:t>
            </a:r>
            <a:endParaRPr lang="es-CO" sz="2800" b="1" dirty="0"/>
          </a:p>
        </p:txBody>
      </p:sp>
      <p:pic>
        <p:nvPicPr>
          <p:cNvPr id="13" name="Imagen 12" descr="Diagrama&#10;&#10;El contenido generado por IA puede ser incorrecto.">
            <a:extLst>
              <a:ext uri="{FF2B5EF4-FFF2-40B4-BE49-F238E27FC236}">
                <a16:creationId xmlns:a16="http://schemas.microsoft.com/office/drawing/2014/main" id="{B4231BAC-BB51-6058-1BDF-68AFBD3AE3AD}"/>
              </a:ext>
            </a:extLst>
          </p:cNvPr>
          <p:cNvPicPr>
            <a:picLocks noChangeAspect="1"/>
          </p:cNvPicPr>
          <p:nvPr/>
        </p:nvPicPr>
        <p:blipFill>
          <a:blip r:embed="rId5"/>
          <a:stretch>
            <a:fillRect/>
          </a:stretch>
        </p:blipFill>
        <p:spPr>
          <a:xfrm>
            <a:off x="12491938" y="2984981"/>
            <a:ext cx="3281462" cy="5065345"/>
          </a:xfrm>
          <a:prstGeom prst="rect">
            <a:avLst/>
          </a:prstGeom>
        </p:spPr>
      </p:pic>
      <p:sp>
        <p:nvSpPr>
          <p:cNvPr id="19" name="CuadroTexto 18">
            <a:extLst>
              <a:ext uri="{FF2B5EF4-FFF2-40B4-BE49-F238E27FC236}">
                <a16:creationId xmlns:a16="http://schemas.microsoft.com/office/drawing/2014/main" id="{E907EAB4-45A5-AD4B-8ECD-3E1BE2D9C2E2}"/>
              </a:ext>
            </a:extLst>
          </p:cNvPr>
          <p:cNvSpPr txBox="1"/>
          <p:nvPr/>
        </p:nvSpPr>
        <p:spPr>
          <a:xfrm>
            <a:off x="1860233" y="3797558"/>
            <a:ext cx="9184004" cy="2893100"/>
          </a:xfrm>
          <a:prstGeom prst="rect">
            <a:avLst/>
          </a:prstGeom>
          <a:noFill/>
        </p:spPr>
        <p:txBody>
          <a:bodyPr wrap="square">
            <a:spAutoFit/>
          </a:bodyPr>
          <a:lstStyle/>
          <a:p>
            <a:r>
              <a:rPr lang="es-CO" sz="2400" dirty="0" err="1"/>
              <a:t>from</a:t>
            </a:r>
            <a:r>
              <a:rPr lang="es-CO" sz="2400" dirty="0"/>
              <a:t> </a:t>
            </a:r>
            <a:r>
              <a:rPr lang="es-CO" sz="2400" dirty="0" err="1"/>
              <a:t>pyspark.sql</a:t>
            </a:r>
            <a:r>
              <a:rPr lang="es-CO" sz="2400" dirty="0"/>
              <a:t> </a:t>
            </a:r>
            <a:r>
              <a:rPr lang="es-CO" sz="2400" dirty="0" err="1"/>
              <a:t>import</a:t>
            </a:r>
            <a:r>
              <a:rPr lang="es-CO" sz="2400" dirty="0"/>
              <a:t> </a:t>
            </a:r>
            <a:r>
              <a:rPr lang="es-CO" sz="2400" dirty="0" err="1"/>
              <a:t>SparkSession</a:t>
            </a:r>
            <a:endParaRPr lang="es-CO" sz="2400" dirty="0"/>
          </a:p>
          <a:p>
            <a:endParaRPr lang="es-CO" sz="2400" dirty="0"/>
          </a:p>
          <a:p>
            <a:r>
              <a:rPr lang="es-CO" sz="2400" dirty="0"/>
              <a:t># Inicializar la sesión (esto crea el Driver y conecta al Master)</a:t>
            </a:r>
          </a:p>
          <a:p>
            <a:r>
              <a:rPr lang="es-CO" sz="2400" dirty="0" err="1"/>
              <a:t>spark</a:t>
            </a:r>
            <a:r>
              <a:rPr lang="es-CO" sz="2400" dirty="0"/>
              <a:t> = </a:t>
            </a:r>
            <a:r>
              <a:rPr lang="es-CO" sz="2400" dirty="0" err="1"/>
              <a:t>SparkSession.builder</a:t>
            </a:r>
            <a:r>
              <a:rPr lang="es-CO" sz="2400" dirty="0"/>
              <a:t> \</a:t>
            </a:r>
          </a:p>
          <a:p>
            <a:r>
              <a:rPr lang="es-CO" sz="2400" dirty="0"/>
              <a:t>    .</a:t>
            </a:r>
            <a:r>
              <a:rPr lang="es-CO" sz="2400" dirty="0" err="1"/>
              <a:t>appName</a:t>
            </a:r>
            <a:r>
              <a:rPr lang="es-CO" sz="2400" dirty="0"/>
              <a:t>("</a:t>
            </a:r>
            <a:r>
              <a:rPr lang="es-CO" sz="2400" dirty="0" err="1"/>
              <a:t>NombreDeTuApp</a:t>
            </a:r>
            <a:r>
              <a:rPr lang="es-CO" sz="2400" dirty="0"/>
              <a:t>") \</a:t>
            </a:r>
          </a:p>
          <a:p>
            <a:r>
              <a:rPr lang="es-CO" sz="2400" dirty="0"/>
              <a:t>    .master("local[*]") \</a:t>
            </a:r>
          </a:p>
          <a:p>
            <a:r>
              <a:rPr lang="es-CO" sz="2400" dirty="0"/>
              <a:t>    .</a:t>
            </a:r>
            <a:r>
              <a:rPr lang="es-CO" sz="2400" dirty="0" err="1"/>
              <a:t>getOrCreate</a:t>
            </a:r>
            <a:r>
              <a:rPr lang="es-CO" sz="2400" dirty="0"/>
              <a:t>()</a:t>
            </a:r>
          </a:p>
          <a:p>
            <a:endParaRPr lang="es-CO" dirty="0"/>
          </a:p>
        </p:txBody>
      </p:sp>
    </p:spTree>
    <p:extLst>
      <p:ext uri="{BB962C8B-B14F-4D97-AF65-F5344CB8AC3E}">
        <p14:creationId xmlns:p14="http://schemas.microsoft.com/office/powerpoint/2010/main" val="21170850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2CABB6-1C0E-DBC8-80EA-64D43EF25FC9}"/>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79585D72-6D73-F666-8976-07FEFDEB3032}"/>
              </a:ext>
            </a:extLst>
          </p:cNvPr>
          <p:cNvSpPr/>
          <p:nvPr/>
        </p:nvSpPr>
        <p:spPr>
          <a:xfrm>
            <a:off x="16526945" y="207818"/>
            <a:ext cx="1388509" cy="555404"/>
          </a:xfrm>
          <a:custGeom>
            <a:avLst/>
            <a:gdLst/>
            <a:ahLst/>
            <a:cxnLst/>
            <a:rect l="l" t="t" r="r" b="b"/>
            <a:pathLst>
              <a:path w="1388509" h="555404">
                <a:moveTo>
                  <a:pt x="0" y="0"/>
                </a:moveTo>
                <a:lnTo>
                  <a:pt x="1388510" y="0"/>
                </a:lnTo>
                <a:lnTo>
                  <a:pt x="1388510" y="555404"/>
                </a:lnTo>
                <a:lnTo>
                  <a:pt x="0" y="555404"/>
                </a:lnTo>
                <a:lnTo>
                  <a:pt x="0" y="0"/>
                </a:lnTo>
                <a:close/>
              </a:path>
            </a:pathLst>
          </a:custGeom>
          <a:blipFill>
            <a:blip r:embed="rId2"/>
            <a:stretch>
              <a:fillRect/>
            </a:stretch>
          </a:blipFill>
        </p:spPr>
        <p:txBody>
          <a:bodyPr/>
          <a:lstStyle/>
          <a:p>
            <a:endParaRPr lang="es-CO"/>
          </a:p>
        </p:txBody>
      </p:sp>
      <p:grpSp>
        <p:nvGrpSpPr>
          <p:cNvPr id="3" name="Group 3">
            <a:extLst>
              <a:ext uri="{FF2B5EF4-FFF2-40B4-BE49-F238E27FC236}">
                <a16:creationId xmlns:a16="http://schemas.microsoft.com/office/drawing/2014/main" id="{F3E6A9D1-1E13-492F-6BA9-C4379C58A911}"/>
              </a:ext>
            </a:extLst>
          </p:cNvPr>
          <p:cNvGrpSpPr/>
          <p:nvPr/>
        </p:nvGrpSpPr>
        <p:grpSpPr>
          <a:xfrm>
            <a:off x="-76200" y="0"/>
            <a:ext cx="449045" cy="10287000"/>
            <a:chOff x="0" y="0"/>
            <a:chExt cx="598727" cy="13716000"/>
          </a:xfrm>
        </p:grpSpPr>
        <p:grpSp>
          <p:nvGrpSpPr>
            <p:cNvPr id="4" name="Group 4">
              <a:extLst>
                <a:ext uri="{FF2B5EF4-FFF2-40B4-BE49-F238E27FC236}">
                  <a16:creationId xmlns:a16="http://schemas.microsoft.com/office/drawing/2014/main" id="{E005B552-E7CC-C66C-4B9A-B95FB824E154}"/>
                </a:ext>
              </a:extLst>
            </p:cNvPr>
            <p:cNvGrpSpPr/>
            <p:nvPr/>
          </p:nvGrpSpPr>
          <p:grpSpPr>
            <a:xfrm>
              <a:off x="77114" y="0"/>
              <a:ext cx="444500" cy="13716000"/>
              <a:chOff x="0" y="0"/>
              <a:chExt cx="87802" cy="2709333"/>
            </a:xfrm>
          </p:grpSpPr>
          <p:sp>
            <p:nvSpPr>
              <p:cNvPr id="5" name="Freeform 5">
                <a:extLst>
                  <a:ext uri="{FF2B5EF4-FFF2-40B4-BE49-F238E27FC236}">
                    <a16:creationId xmlns:a16="http://schemas.microsoft.com/office/drawing/2014/main" id="{843E520D-1A64-14A3-D65D-8F4033342BDD}"/>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6" name="TextBox 6">
                <a:extLst>
                  <a:ext uri="{FF2B5EF4-FFF2-40B4-BE49-F238E27FC236}">
                    <a16:creationId xmlns:a16="http://schemas.microsoft.com/office/drawing/2014/main" id="{C8DF0FFE-C039-00E9-449A-FB5ED3F2A044}"/>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7" name="Freeform 7">
              <a:extLst>
                <a:ext uri="{FF2B5EF4-FFF2-40B4-BE49-F238E27FC236}">
                  <a16:creationId xmlns:a16="http://schemas.microsoft.com/office/drawing/2014/main" id="{185F0FB2-F519-CE49-C204-DF02D9EF6C87}"/>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8" name="Freeform 8">
              <a:extLst>
                <a:ext uri="{FF2B5EF4-FFF2-40B4-BE49-F238E27FC236}">
                  <a16:creationId xmlns:a16="http://schemas.microsoft.com/office/drawing/2014/main" id="{83903DA9-03D1-B9F4-D0F4-50370A8D8C35}"/>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grpSp>
          <p:nvGrpSpPr>
            <p:cNvPr id="9" name="Group 9">
              <a:extLst>
                <a:ext uri="{FF2B5EF4-FFF2-40B4-BE49-F238E27FC236}">
                  <a16:creationId xmlns:a16="http://schemas.microsoft.com/office/drawing/2014/main" id="{0684EC10-C394-794D-3BE1-93F5F8F8376E}"/>
                </a:ext>
              </a:extLst>
            </p:cNvPr>
            <p:cNvGrpSpPr/>
            <p:nvPr/>
          </p:nvGrpSpPr>
          <p:grpSpPr>
            <a:xfrm rot="1460314">
              <a:off x="1518" y="765089"/>
              <a:ext cx="595692" cy="135824"/>
              <a:chOff x="0" y="0"/>
              <a:chExt cx="1355149" cy="308989"/>
            </a:xfrm>
          </p:grpSpPr>
          <p:sp>
            <p:nvSpPr>
              <p:cNvPr id="10" name="Freeform 10">
                <a:extLst>
                  <a:ext uri="{FF2B5EF4-FFF2-40B4-BE49-F238E27FC236}">
                    <a16:creationId xmlns:a16="http://schemas.microsoft.com/office/drawing/2014/main" id="{AE01DAD7-8675-464E-893B-4337180F1126}"/>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1" name="TextBox 11">
                <a:extLst>
                  <a:ext uri="{FF2B5EF4-FFF2-40B4-BE49-F238E27FC236}">
                    <a16:creationId xmlns:a16="http://schemas.microsoft.com/office/drawing/2014/main" id="{65C30051-3B3C-A1B7-23C4-74349160F1DD}"/>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sp>
        <p:nvSpPr>
          <p:cNvPr id="16" name="CuadroTexto 15">
            <a:extLst>
              <a:ext uri="{FF2B5EF4-FFF2-40B4-BE49-F238E27FC236}">
                <a16:creationId xmlns:a16="http://schemas.microsoft.com/office/drawing/2014/main" id="{26209379-45B0-33D9-B36B-5D108FF52B2C}"/>
              </a:ext>
            </a:extLst>
          </p:cNvPr>
          <p:cNvSpPr txBox="1"/>
          <p:nvPr/>
        </p:nvSpPr>
        <p:spPr>
          <a:xfrm>
            <a:off x="1032188" y="968983"/>
            <a:ext cx="6015550" cy="523220"/>
          </a:xfrm>
          <a:prstGeom prst="rect">
            <a:avLst/>
          </a:prstGeom>
          <a:noFill/>
        </p:spPr>
        <p:txBody>
          <a:bodyPr wrap="square">
            <a:spAutoFit/>
          </a:bodyPr>
          <a:lstStyle/>
          <a:p>
            <a:r>
              <a:rPr lang="es-ES" sz="2800" b="1" dirty="0"/>
              <a:t>Recorriendo su aplicación</a:t>
            </a:r>
            <a:endParaRPr lang="es-CO" sz="2800" b="1" dirty="0"/>
          </a:p>
        </p:txBody>
      </p:sp>
      <p:sp>
        <p:nvSpPr>
          <p:cNvPr id="19" name="CuadroTexto 18">
            <a:extLst>
              <a:ext uri="{FF2B5EF4-FFF2-40B4-BE49-F238E27FC236}">
                <a16:creationId xmlns:a16="http://schemas.microsoft.com/office/drawing/2014/main" id="{4AD73A43-ACD2-2DCB-6485-BD02D262F47B}"/>
              </a:ext>
            </a:extLst>
          </p:cNvPr>
          <p:cNvSpPr txBox="1"/>
          <p:nvPr/>
        </p:nvSpPr>
        <p:spPr>
          <a:xfrm>
            <a:off x="1197293" y="3956592"/>
            <a:ext cx="9184004" cy="2923877"/>
          </a:xfrm>
          <a:prstGeom prst="rect">
            <a:avLst/>
          </a:prstGeom>
          <a:noFill/>
        </p:spPr>
        <p:txBody>
          <a:bodyPr wrap="square">
            <a:spAutoFit/>
          </a:bodyPr>
          <a:lstStyle/>
          <a:p>
            <a:endParaRPr lang="es-ES" sz="2400" dirty="0"/>
          </a:p>
          <a:p>
            <a:r>
              <a:rPr lang="es-ES" sz="2000" dirty="0"/>
              <a:t># Carga básica con detección de encabezados y tipos de dato</a:t>
            </a:r>
          </a:p>
          <a:p>
            <a:endParaRPr lang="es-ES" sz="2000" dirty="0"/>
          </a:p>
          <a:p>
            <a:r>
              <a:rPr lang="es-ES" sz="2000" dirty="0" err="1"/>
              <a:t>df</a:t>
            </a:r>
            <a:r>
              <a:rPr lang="es-ES" sz="2000" dirty="0"/>
              <a:t> = spark.read.csv(</a:t>
            </a:r>
          </a:p>
          <a:p>
            <a:r>
              <a:rPr lang="es-ES" sz="2000" dirty="0"/>
              <a:t>    "ruta/al/archivo.csv", </a:t>
            </a:r>
          </a:p>
          <a:p>
            <a:r>
              <a:rPr lang="es-ES" sz="2000" dirty="0"/>
              <a:t>    </a:t>
            </a:r>
            <a:r>
              <a:rPr lang="es-ES" sz="2000" dirty="0" err="1"/>
              <a:t>header</a:t>
            </a:r>
            <a:r>
              <a:rPr lang="es-ES" sz="2000" dirty="0"/>
              <a:t>=True,       # Usa la primera fila como nombres de columna</a:t>
            </a:r>
          </a:p>
          <a:p>
            <a:r>
              <a:rPr lang="es-ES" sz="2000" dirty="0"/>
              <a:t>    </a:t>
            </a:r>
            <a:r>
              <a:rPr lang="es-ES" sz="2000" dirty="0" err="1"/>
              <a:t>inferSchema</a:t>
            </a:r>
            <a:r>
              <a:rPr lang="es-ES" sz="2000" dirty="0"/>
              <a:t>=True,  # Intenta adivinar si es número, fecha o texto</a:t>
            </a:r>
          </a:p>
          <a:p>
            <a:r>
              <a:rPr lang="es-ES" sz="2000" dirty="0"/>
              <a:t>    </a:t>
            </a:r>
            <a:r>
              <a:rPr lang="es-ES" sz="2000" dirty="0" err="1"/>
              <a:t>sep</a:t>
            </a:r>
            <a:r>
              <a:rPr lang="es-ES" sz="2000" dirty="0"/>
              <a:t>=","            # El separador (por defecto es coma)</a:t>
            </a:r>
          </a:p>
          <a:p>
            <a:r>
              <a:rPr lang="es-ES" sz="2000" dirty="0"/>
              <a:t>)</a:t>
            </a:r>
          </a:p>
        </p:txBody>
      </p:sp>
      <p:pic>
        <p:nvPicPr>
          <p:cNvPr id="14" name="Imagen 13" descr="Interfaz de usuario gráfica, Diagrama&#10;&#10;El contenido generado por IA puede ser incorrecto.">
            <a:extLst>
              <a:ext uri="{FF2B5EF4-FFF2-40B4-BE49-F238E27FC236}">
                <a16:creationId xmlns:a16="http://schemas.microsoft.com/office/drawing/2014/main" id="{7062F98F-D529-93E2-8018-1BCF8224E101}"/>
              </a:ext>
            </a:extLst>
          </p:cNvPr>
          <p:cNvPicPr>
            <a:picLocks noChangeAspect="1"/>
          </p:cNvPicPr>
          <p:nvPr/>
        </p:nvPicPr>
        <p:blipFill>
          <a:blip r:embed="rId5"/>
          <a:stretch>
            <a:fillRect/>
          </a:stretch>
        </p:blipFill>
        <p:spPr>
          <a:xfrm>
            <a:off x="9313782" y="3401188"/>
            <a:ext cx="8719876" cy="4547328"/>
          </a:xfrm>
          <a:prstGeom prst="rect">
            <a:avLst/>
          </a:prstGeom>
        </p:spPr>
      </p:pic>
      <p:sp>
        <p:nvSpPr>
          <p:cNvPr id="15" name="CuadroTexto 14">
            <a:extLst>
              <a:ext uri="{FF2B5EF4-FFF2-40B4-BE49-F238E27FC236}">
                <a16:creationId xmlns:a16="http://schemas.microsoft.com/office/drawing/2014/main" id="{9C289B0E-EFC2-7AE8-1A9B-00BFB7277290}"/>
              </a:ext>
            </a:extLst>
          </p:cNvPr>
          <p:cNvSpPr txBox="1"/>
          <p:nvPr/>
        </p:nvSpPr>
        <p:spPr>
          <a:xfrm>
            <a:off x="1032188" y="2121660"/>
            <a:ext cx="6015550" cy="523220"/>
          </a:xfrm>
          <a:prstGeom prst="rect">
            <a:avLst/>
          </a:prstGeom>
          <a:noFill/>
        </p:spPr>
        <p:txBody>
          <a:bodyPr wrap="square">
            <a:spAutoFit/>
          </a:bodyPr>
          <a:lstStyle/>
          <a:p>
            <a:r>
              <a:rPr lang="es-ES" sz="2800" b="1" dirty="0"/>
              <a:t>Cargar o </a:t>
            </a:r>
            <a:r>
              <a:rPr lang="es-ES" sz="2800" b="1" dirty="0" err="1"/>
              <a:t>Ingestar</a:t>
            </a:r>
            <a:r>
              <a:rPr lang="es-ES" sz="2800" b="1" dirty="0"/>
              <a:t> un CSV</a:t>
            </a:r>
            <a:endParaRPr lang="es-CO" sz="2800" b="1" dirty="0"/>
          </a:p>
        </p:txBody>
      </p:sp>
    </p:spTree>
    <p:extLst>
      <p:ext uri="{BB962C8B-B14F-4D97-AF65-F5344CB8AC3E}">
        <p14:creationId xmlns:p14="http://schemas.microsoft.com/office/powerpoint/2010/main" val="17740021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F38B86-2741-9601-B0E1-8DD5CFF443EF}"/>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9CC06F7D-4E2F-8C5B-4153-7A68F08DD802}"/>
              </a:ext>
            </a:extLst>
          </p:cNvPr>
          <p:cNvSpPr/>
          <p:nvPr/>
        </p:nvSpPr>
        <p:spPr>
          <a:xfrm>
            <a:off x="16526945" y="207818"/>
            <a:ext cx="1388509" cy="555404"/>
          </a:xfrm>
          <a:custGeom>
            <a:avLst/>
            <a:gdLst/>
            <a:ahLst/>
            <a:cxnLst/>
            <a:rect l="l" t="t" r="r" b="b"/>
            <a:pathLst>
              <a:path w="1388509" h="555404">
                <a:moveTo>
                  <a:pt x="0" y="0"/>
                </a:moveTo>
                <a:lnTo>
                  <a:pt x="1388510" y="0"/>
                </a:lnTo>
                <a:lnTo>
                  <a:pt x="1388510" y="555404"/>
                </a:lnTo>
                <a:lnTo>
                  <a:pt x="0" y="555404"/>
                </a:lnTo>
                <a:lnTo>
                  <a:pt x="0" y="0"/>
                </a:lnTo>
                <a:close/>
              </a:path>
            </a:pathLst>
          </a:custGeom>
          <a:blipFill>
            <a:blip r:embed="rId2"/>
            <a:stretch>
              <a:fillRect/>
            </a:stretch>
          </a:blipFill>
        </p:spPr>
        <p:txBody>
          <a:bodyPr/>
          <a:lstStyle/>
          <a:p>
            <a:endParaRPr lang="es-CO"/>
          </a:p>
        </p:txBody>
      </p:sp>
      <p:grpSp>
        <p:nvGrpSpPr>
          <p:cNvPr id="3" name="Group 3">
            <a:extLst>
              <a:ext uri="{FF2B5EF4-FFF2-40B4-BE49-F238E27FC236}">
                <a16:creationId xmlns:a16="http://schemas.microsoft.com/office/drawing/2014/main" id="{78BCA857-CD57-8563-0432-78E3126BCE3F}"/>
              </a:ext>
            </a:extLst>
          </p:cNvPr>
          <p:cNvGrpSpPr/>
          <p:nvPr/>
        </p:nvGrpSpPr>
        <p:grpSpPr>
          <a:xfrm>
            <a:off x="-76200" y="0"/>
            <a:ext cx="449045" cy="10287000"/>
            <a:chOff x="0" y="0"/>
            <a:chExt cx="598727" cy="13716000"/>
          </a:xfrm>
        </p:grpSpPr>
        <p:grpSp>
          <p:nvGrpSpPr>
            <p:cNvPr id="4" name="Group 4">
              <a:extLst>
                <a:ext uri="{FF2B5EF4-FFF2-40B4-BE49-F238E27FC236}">
                  <a16:creationId xmlns:a16="http://schemas.microsoft.com/office/drawing/2014/main" id="{18C5E550-B2FE-1AC0-6ADA-66293CEFBA76}"/>
                </a:ext>
              </a:extLst>
            </p:cNvPr>
            <p:cNvGrpSpPr/>
            <p:nvPr/>
          </p:nvGrpSpPr>
          <p:grpSpPr>
            <a:xfrm>
              <a:off x="77114" y="0"/>
              <a:ext cx="444500" cy="13716000"/>
              <a:chOff x="0" y="0"/>
              <a:chExt cx="87802" cy="2709333"/>
            </a:xfrm>
          </p:grpSpPr>
          <p:sp>
            <p:nvSpPr>
              <p:cNvPr id="5" name="Freeform 5">
                <a:extLst>
                  <a:ext uri="{FF2B5EF4-FFF2-40B4-BE49-F238E27FC236}">
                    <a16:creationId xmlns:a16="http://schemas.microsoft.com/office/drawing/2014/main" id="{8B5C65A3-67F4-1FBC-EFCB-EB96D1D854A5}"/>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6" name="TextBox 6">
                <a:extLst>
                  <a:ext uri="{FF2B5EF4-FFF2-40B4-BE49-F238E27FC236}">
                    <a16:creationId xmlns:a16="http://schemas.microsoft.com/office/drawing/2014/main" id="{8488AC35-51A6-7B2A-2DF7-81906A82FEB2}"/>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7" name="Freeform 7">
              <a:extLst>
                <a:ext uri="{FF2B5EF4-FFF2-40B4-BE49-F238E27FC236}">
                  <a16:creationId xmlns:a16="http://schemas.microsoft.com/office/drawing/2014/main" id="{469AC372-6B36-42E3-DC6A-E7882124FAF7}"/>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8" name="Freeform 8">
              <a:extLst>
                <a:ext uri="{FF2B5EF4-FFF2-40B4-BE49-F238E27FC236}">
                  <a16:creationId xmlns:a16="http://schemas.microsoft.com/office/drawing/2014/main" id="{D2BE12B0-3E37-534A-BF27-BB8386A10762}"/>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grpSp>
          <p:nvGrpSpPr>
            <p:cNvPr id="9" name="Group 9">
              <a:extLst>
                <a:ext uri="{FF2B5EF4-FFF2-40B4-BE49-F238E27FC236}">
                  <a16:creationId xmlns:a16="http://schemas.microsoft.com/office/drawing/2014/main" id="{6C5A0D25-7A00-9CFA-E24F-4E86DC04AB33}"/>
                </a:ext>
              </a:extLst>
            </p:cNvPr>
            <p:cNvGrpSpPr/>
            <p:nvPr/>
          </p:nvGrpSpPr>
          <p:grpSpPr>
            <a:xfrm rot="1460314">
              <a:off x="1518" y="765089"/>
              <a:ext cx="595692" cy="135824"/>
              <a:chOff x="0" y="0"/>
              <a:chExt cx="1355149" cy="308989"/>
            </a:xfrm>
          </p:grpSpPr>
          <p:sp>
            <p:nvSpPr>
              <p:cNvPr id="10" name="Freeform 10">
                <a:extLst>
                  <a:ext uri="{FF2B5EF4-FFF2-40B4-BE49-F238E27FC236}">
                    <a16:creationId xmlns:a16="http://schemas.microsoft.com/office/drawing/2014/main" id="{E004D6D1-A675-8CB5-3C39-FFD063FB5D05}"/>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1" name="TextBox 11">
                <a:extLst>
                  <a:ext uri="{FF2B5EF4-FFF2-40B4-BE49-F238E27FC236}">
                    <a16:creationId xmlns:a16="http://schemas.microsoft.com/office/drawing/2014/main" id="{3B1BFF6C-D5EA-8949-2D62-2204E03A0DD6}"/>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sp>
        <p:nvSpPr>
          <p:cNvPr id="16" name="CuadroTexto 15">
            <a:extLst>
              <a:ext uri="{FF2B5EF4-FFF2-40B4-BE49-F238E27FC236}">
                <a16:creationId xmlns:a16="http://schemas.microsoft.com/office/drawing/2014/main" id="{60A76922-263D-0C84-F504-BF0D787CDAD6}"/>
              </a:ext>
            </a:extLst>
          </p:cNvPr>
          <p:cNvSpPr txBox="1"/>
          <p:nvPr/>
        </p:nvSpPr>
        <p:spPr>
          <a:xfrm>
            <a:off x="997898" y="997200"/>
            <a:ext cx="6015550" cy="523220"/>
          </a:xfrm>
          <a:prstGeom prst="rect">
            <a:avLst/>
          </a:prstGeom>
          <a:noFill/>
        </p:spPr>
        <p:txBody>
          <a:bodyPr wrap="square">
            <a:spAutoFit/>
          </a:bodyPr>
          <a:lstStyle/>
          <a:p>
            <a:r>
              <a:rPr lang="es-ES" sz="2800" b="1" dirty="0"/>
              <a:t>Recorriendo su aplicación</a:t>
            </a:r>
            <a:endParaRPr lang="es-CO" sz="2800" b="1" dirty="0"/>
          </a:p>
        </p:txBody>
      </p:sp>
      <p:pic>
        <p:nvPicPr>
          <p:cNvPr id="14" name="Imagen 13" descr="Diagrama&#10;&#10;El contenido generado por IA puede ser incorrecto.">
            <a:extLst>
              <a:ext uri="{FF2B5EF4-FFF2-40B4-BE49-F238E27FC236}">
                <a16:creationId xmlns:a16="http://schemas.microsoft.com/office/drawing/2014/main" id="{2DDF74E2-6432-C66D-54E6-38E096EE4FF3}"/>
              </a:ext>
            </a:extLst>
          </p:cNvPr>
          <p:cNvPicPr>
            <a:picLocks noChangeAspect="1"/>
          </p:cNvPicPr>
          <p:nvPr/>
        </p:nvPicPr>
        <p:blipFill>
          <a:blip r:embed="rId5"/>
          <a:stretch>
            <a:fillRect/>
          </a:stretch>
        </p:blipFill>
        <p:spPr>
          <a:xfrm>
            <a:off x="6377941" y="1866442"/>
            <a:ext cx="10585240" cy="7125876"/>
          </a:xfrm>
          <a:prstGeom prst="rect">
            <a:avLst/>
          </a:prstGeom>
        </p:spPr>
      </p:pic>
    </p:spTree>
    <p:extLst>
      <p:ext uri="{BB962C8B-B14F-4D97-AF65-F5344CB8AC3E}">
        <p14:creationId xmlns:p14="http://schemas.microsoft.com/office/powerpoint/2010/main" val="40025821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D347C9-3A93-889C-C421-7DAFC2CF54E1}"/>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E7AE20C7-2FDF-C397-03BE-34961C758B98}"/>
              </a:ext>
            </a:extLst>
          </p:cNvPr>
          <p:cNvSpPr/>
          <p:nvPr/>
        </p:nvSpPr>
        <p:spPr>
          <a:xfrm>
            <a:off x="-437361" y="8801100"/>
            <a:ext cx="1656562" cy="1607056"/>
          </a:xfrm>
          <a:custGeom>
            <a:avLst/>
            <a:gdLst/>
            <a:ahLst/>
            <a:cxnLst/>
            <a:rect l="l" t="t" r="r" b="b"/>
            <a:pathLst>
              <a:path w="2052835" h="2064911">
                <a:moveTo>
                  <a:pt x="0" y="0"/>
                </a:moveTo>
                <a:lnTo>
                  <a:pt x="2052835" y="0"/>
                </a:lnTo>
                <a:lnTo>
                  <a:pt x="2052835" y="2064910"/>
                </a:lnTo>
                <a:lnTo>
                  <a:pt x="0" y="2064910"/>
                </a:lnTo>
                <a:lnTo>
                  <a:pt x="0" y="0"/>
                </a:lnTo>
                <a:close/>
              </a:path>
            </a:pathLst>
          </a:custGeom>
          <a:blipFill>
            <a:blip r:embed="rId2"/>
            <a:stretch>
              <a:fillRect l="-34848" t="-49459" r="-26429" b="-59444"/>
            </a:stretch>
          </a:blipFill>
        </p:spPr>
        <p:txBody>
          <a:bodyPr/>
          <a:lstStyle/>
          <a:p>
            <a:endParaRPr lang="es-CO"/>
          </a:p>
        </p:txBody>
      </p:sp>
      <p:sp>
        <p:nvSpPr>
          <p:cNvPr id="3" name="Freeform 3">
            <a:extLst>
              <a:ext uri="{FF2B5EF4-FFF2-40B4-BE49-F238E27FC236}">
                <a16:creationId xmlns:a16="http://schemas.microsoft.com/office/drawing/2014/main" id="{77ED54B6-BE29-B559-EE2B-A9CEDA205394}"/>
              </a:ext>
            </a:extLst>
          </p:cNvPr>
          <p:cNvSpPr/>
          <p:nvPr/>
        </p:nvSpPr>
        <p:spPr>
          <a:xfrm rot="-10800000">
            <a:off x="16136495" y="-695866"/>
            <a:ext cx="1607799" cy="1648365"/>
          </a:xfrm>
          <a:custGeom>
            <a:avLst/>
            <a:gdLst/>
            <a:ahLst/>
            <a:cxnLst/>
            <a:rect l="l" t="t" r="r" b="b"/>
            <a:pathLst>
              <a:path w="1607799" h="1648365">
                <a:moveTo>
                  <a:pt x="0" y="0"/>
                </a:moveTo>
                <a:lnTo>
                  <a:pt x="1607799" y="0"/>
                </a:lnTo>
                <a:lnTo>
                  <a:pt x="1607799" y="1648364"/>
                </a:lnTo>
                <a:lnTo>
                  <a:pt x="0" y="1648364"/>
                </a:lnTo>
                <a:lnTo>
                  <a:pt x="0" y="0"/>
                </a:lnTo>
                <a:close/>
              </a:path>
            </a:pathLst>
          </a:custGeom>
          <a:blipFill>
            <a:blip r:embed="rId3"/>
            <a:stretch>
              <a:fillRect l="-36892" t="-49695" r="-28270" b="-60205"/>
            </a:stretch>
          </a:blipFill>
        </p:spPr>
        <p:txBody>
          <a:bodyPr/>
          <a:lstStyle/>
          <a:p>
            <a:endParaRPr lang="es-CO"/>
          </a:p>
        </p:txBody>
      </p:sp>
      <p:sp>
        <p:nvSpPr>
          <p:cNvPr id="9" name="Freeform 21">
            <a:extLst>
              <a:ext uri="{FF2B5EF4-FFF2-40B4-BE49-F238E27FC236}">
                <a16:creationId xmlns:a16="http://schemas.microsoft.com/office/drawing/2014/main" id="{E9767393-58AF-591E-0BA7-73EAD0D25D7C}"/>
              </a:ext>
            </a:extLst>
          </p:cNvPr>
          <p:cNvSpPr/>
          <p:nvPr/>
        </p:nvSpPr>
        <p:spPr>
          <a:xfrm>
            <a:off x="14954160" y="7813562"/>
            <a:ext cx="2743200" cy="2438400"/>
          </a:xfrm>
          <a:custGeom>
            <a:avLst/>
            <a:gdLst/>
            <a:ahLst/>
            <a:cxnLst/>
            <a:rect l="l" t="t" r="r" b="b"/>
            <a:pathLst>
              <a:path w="5397947" h="4972858">
                <a:moveTo>
                  <a:pt x="0" y="0"/>
                </a:moveTo>
                <a:lnTo>
                  <a:pt x="5397947" y="0"/>
                </a:lnTo>
                <a:lnTo>
                  <a:pt x="5397947" y="4972859"/>
                </a:lnTo>
                <a:lnTo>
                  <a:pt x="0" y="4972859"/>
                </a:lnTo>
                <a:lnTo>
                  <a:pt x="0" y="0"/>
                </a:lnTo>
                <a:close/>
              </a:path>
            </a:pathLst>
          </a:custGeom>
          <a:blipFill>
            <a:blip r:embed="rId4"/>
            <a:stretch>
              <a:fillRect/>
            </a:stretch>
          </a:blipFill>
        </p:spPr>
        <p:txBody>
          <a:bodyPr/>
          <a:lstStyle/>
          <a:p>
            <a:endParaRPr lang="es-CO"/>
          </a:p>
        </p:txBody>
      </p:sp>
      <p:sp>
        <p:nvSpPr>
          <p:cNvPr id="8" name="CuadroTexto 7">
            <a:extLst>
              <a:ext uri="{FF2B5EF4-FFF2-40B4-BE49-F238E27FC236}">
                <a16:creationId xmlns:a16="http://schemas.microsoft.com/office/drawing/2014/main" id="{449DBA26-75B9-0A99-8B12-3AF0697A21C6}"/>
              </a:ext>
            </a:extLst>
          </p:cNvPr>
          <p:cNvSpPr txBox="1"/>
          <p:nvPr/>
        </p:nvSpPr>
        <p:spPr>
          <a:xfrm>
            <a:off x="2000250" y="1952625"/>
            <a:ext cx="14668500" cy="7294305"/>
          </a:xfrm>
          <a:prstGeom prst="rect">
            <a:avLst/>
          </a:prstGeom>
          <a:noFill/>
        </p:spPr>
        <p:txBody>
          <a:bodyPr wrap="square">
            <a:spAutoFit/>
          </a:bodyPr>
          <a:lstStyle/>
          <a:p>
            <a:r>
              <a:rPr lang="es-MX" sz="2800" b="1" dirty="0">
                <a:latin typeface="Poppins" panose="00000500000000000000" pitchFamily="2" charset="0"/>
                <a:cs typeface="Poppins" panose="00000500000000000000" pitchFamily="2" charset="0"/>
              </a:rPr>
              <a:t>Contenido</a:t>
            </a:r>
          </a:p>
          <a:p>
            <a:endParaRPr lang="es-MX" sz="2800" b="1" dirty="0">
              <a:latin typeface="Poppins" panose="00000500000000000000" pitchFamily="2" charset="0"/>
              <a:cs typeface="Poppins" panose="00000500000000000000" pitchFamily="2" charset="0"/>
            </a:endParaRPr>
          </a:p>
          <a:p>
            <a:pPr marL="514350" indent="-514350">
              <a:buFont typeface="+mj-lt"/>
              <a:buAutoNum type="arabicPeriod"/>
            </a:pPr>
            <a:endParaRPr lang="es-MX" sz="2800" b="1" dirty="0">
              <a:latin typeface="Poppins" panose="00000500000000000000" pitchFamily="2" charset="0"/>
              <a:cs typeface="Poppins" panose="00000500000000000000" pitchFamily="2" charset="0"/>
            </a:endParaRPr>
          </a:p>
          <a:p>
            <a:pPr marL="514350" indent="-514350">
              <a:buFont typeface="+mj-lt"/>
              <a:buAutoNum type="arabicPeriod"/>
            </a:pPr>
            <a:r>
              <a:rPr lang="es-ES" sz="2800" b="1" dirty="0"/>
              <a:t>Qué, por qué y cuándo usar Apache </a:t>
            </a:r>
            <a:r>
              <a:rPr lang="es-ES" sz="2800" b="1" dirty="0" err="1"/>
              <a:t>Spark</a:t>
            </a:r>
            <a:endParaRPr lang="es-ES" sz="2800" b="1" dirty="0"/>
          </a:p>
          <a:p>
            <a:pPr marL="514350" indent="-514350">
              <a:buFont typeface="+mj-lt"/>
              <a:buAutoNum type="arabicPeriod"/>
            </a:pPr>
            <a:r>
              <a:rPr lang="es-MX" sz="2800" b="1" dirty="0">
                <a:latin typeface="+mj-lt"/>
                <a:cs typeface="Poppins" panose="00000500000000000000" pitchFamily="2" charset="0"/>
              </a:rPr>
              <a:t>Hadoop VS </a:t>
            </a:r>
            <a:r>
              <a:rPr lang="es-MX" sz="2800" b="1" dirty="0" err="1">
                <a:latin typeface="+mj-lt"/>
                <a:cs typeface="Poppins" panose="00000500000000000000" pitchFamily="2" charset="0"/>
              </a:rPr>
              <a:t>Spark</a:t>
            </a:r>
            <a:endParaRPr lang="es-MX" sz="2800" b="1" dirty="0">
              <a:latin typeface="+mj-lt"/>
              <a:cs typeface="Poppins" panose="00000500000000000000" pitchFamily="2" charset="0"/>
            </a:endParaRPr>
          </a:p>
          <a:p>
            <a:pPr marL="514350" indent="-514350">
              <a:buFont typeface="+mj-lt"/>
              <a:buAutoNum type="arabicPeriod"/>
            </a:pPr>
            <a:r>
              <a:rPr lang="es-ES" sz="2800" b="1" dirty="0">
                <a:latin typeface="+mj-lt"/>
              </a:rPr>
              <a:t>RDD</a:t>
            </a:r>
          </a:p>
          <a:p>
            <a:pPr marL="514350" indent="-514350">
              <a:buFont typeface="+mj-lt"/>
              <a:buAutoNum type="arabicPeriod"/>
            </a:pPr>
            <a:r>
              <a:rPr lang="es-CO" sz="2800" b="1" dirty="0" err="1"/>
              <a:t>Spark</a:t>
            </a:r>
            <a:r>
              <a:rPr lang="es-CO" sz="2800" b="1" dirty="0"/>
              <a:t> SQL and </a:t>
            </a:r>
            <a:r>
              <a:rPr lang="es-CO" sz="2800" b="1" dirty="0" err="1"/>
              <a:t>DataFrames</a:t>
            </a:r>
            <a:r>
              <a:rPr lang="es-CO" sz="2800" b="1" dirty="0"/>
              <a:t> (</a:t>
            </a:r>
            <a:r>
              <a:rPr lang="es-CO" sz="2800" b="1" dirty="0" err="1"/>
              <a:t>DataSets</a:t>
            </a:r>
            <a:r>
              <a:rPr lang="es-CO" sz="2800" b="1" dirty="0"/>
              <a:t>)</a:t>
            </a:r>
          </a:p>
          <a:p>
            <a:pPr marL="514350" indent="-514350">
              <a:buFont typeface="+mj-lt"/>
              <a:buAutoNum type="arabicPeriod"/>
            </a:pPr>
            <a:r>
              <a:rPr lang="es-CO" sz="2800" b="1" dirty="0" err="1"/>
              <a:t>Lazy</a:t>
            </a:r>
            <a:r>
              <a:rPr lang="es-CO" sz="2800" b="1" dirty="0"/>
              <a:t> </a:t>
            </a:r>
            <a:r>
              <a:rPr lang="es-CO" sz="2800" b="1" dirty="0" err="1"/>
              <a:t>Evaluation</a:t>
            </a:r>
            <a:r>
              <a:rPr lang="es-CO" sz="2800" b="1" dirty="0"/>
              <a:t> (Evaluación Perezosa)</a:t>
            </a:r>
          </a:p>
          <a:p>
            <a:pPr marL="514350" indent="-514350">
              <a:buFont typeface="+mj-lt"/>
              <a:buAutoNum type="arabicPeriod"/>
            </a:pPr>
            <a:r>
              <a:rPr lang="es-CO" sz="2800" b="1" dirty="0"/>
              <a:t>Recorrido por una aplicación típica</a:t>
            </a:r>
          </a:p>
          <a:p>
            <a:pPr marL="514350" indent="-514350">
              <a:buFont typeface="+mj-lt"/>
              <a:buAutoNum type="arabicPeriod"/>
            </a:pPr>
            <a:r>
              <a:rPr lang="es-ES" sz="2800" b="1" dirty="0" err="1">
                <a:solidFill>
                  <a:srgbClr val="282828"/>
                </a:solidFill>
                <a:latin typeface="Arial-BoldMT"/>
              </a:rPr>
              <a:t>Spark</a:t>
            </a:r>
            <a:r>
              <a:rPr lang="es-ES" sz="2800" b="1" dirty="0">
                <a:solidFill>
                  <a:srgbClr val="282828"/>
                </a:solidFill>
                <a:latin typeface="Arial-BoldMT"/>
              </a:rPr>
              <a:t> </a:t>
            </a:r>
            <a:r>
              <a:rPr lang="es-ES" sz="2800" b="1" dirty="0" err="1">
                <a:solidFill>
                  <a:srgbClr val="282828"/>
                </a:solidFill>
                <a:latin typeface="Arial-BoldMT"/>
              </a:rPr>
              <a:t>Caching</a:t>
            </a:r>
            <a:endParaRPr lang="es-ES" sz="2800" b="1" dirty="0">
              <a:solidFill>
                <a:srgbClr val="282828"/>
              </a:solidFill>
              <a:latin typeface="Arial-BoldMT"/>
            </a:endParaRPr>
          </a:p>
          <a:p>
            <a:pPr marL="514350" indent="-514350">
              <a:buFont typeface="+mj-lt"/>
              <a:buAutoNum type="arabicPeriod"/>
            </a:pPr>
            <a:r>
              <a:rPr lang="es-CO" sz="2800" b="1" dirty="0"/>
              <a:t>Modos de Despliegue</a:t>
            </a:r>
          </a:p>
          <a:p>
            <a:pPr marL="514350" indent="-514350">
              <a:buFont typeface="+mj-lt"/>
              <a:buAutoNum type="arabicPeriod"/>
            </a:pPr>
            <a:endParaRPr lang="es-CO" sz="2800" b="1" dirty="0"/>
          </a:p>
          <a:p>
            <a:pPr marL="457200" indent="-457200">
              <a:buFontTx/>
              <a:buChar char="-"/>
            </a:pPr>
            <a:endParaRPr lang="es-MX" sz="2800" b="1" dirty="0">
              <a:latin typeface="Poppins" panose="00000500000000000000" pitchFamily="2" charset="0"/>
              <a:cs typeface="Poppins" panose="00000500000000000000" pitchFamily="2" charset="0"/>
            </a:endParaRPr>
          </a:p>
          <a:p>
            <a:pPr marL="457200" indent="-457200">
              <a:buFontTx/>
              <a:buChar char="-"/>
            </a:pPr>
            <a:endParaRPr lang="es-MX" sz="2800" b="1" dirty="0">
              <a:latin typeface="Poppins" panose="00000500000000000000" pitchFamily="2" charset="0"/>
              <a:cs typeface="Poppins" panose="00000500000000000000" pitchFamily="2" charset="0"/>
            </a:endParaRPr>
          </a:p>
          <a:p>
            <a:endParaRPr lang="es-MX" sz="2800" b="1" dirty="0">
              <a:latin typeface="Poppins" panose="00000500000000000000" pitchFamily="2" charset="0"/>
              <a:cs typeface="Poppins" panose="00000500000000000000" pitchFamily="2" charset="0"/>
            </a:endParaRPr>
          </a:p>
          <a:p>
            <a:endParaRPr lang="es-MX" sz="2800" b="1" dirty="0">
              <a:latin typeface="Poppins" panose="00000500000000000000" pitchFamily="2" charset="0"/>
              <a:cs typeface="Poppins" panose="00000500000000000000" pitchFamily="2" charset="0"/>
            </a:endParaRPr>
          </a:p>
          <a:p>
            <a:endParaRPr lang="es-MX" sz="2400" b="1" dirty="0">
              <a:latin typeface="Poppins" panose="00000500000000000000" pitchFamily="2" charset="0"/>
              <a:cs typeface="Poppins" panose="00000500000000000000" pitchFamily="2" charset="0"/>
            </a:endParaRPr>
          </a:p>
        </p:txBody>
      </p:sp>
    </p:spTree>
    <p:extLst>
      <p:ext uri="{BB962C8B-B14F-4D97-AF65-F5344CB8AC3E}">
        <p14:creationId xmlns:p14="http://schemas.microsoft.com/office/powerpoint/2010/main" val="171689522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1CB98-CC1D-E325-36AC-077C0BADD9EC}"/>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566CAD1E-D30F-264A-D203-81D92ADA0E0D}"/>
              </a:ext>
            </a:extLst>
          </p:cNvPr>
          <p:cNvSpPr/>
          <p:nvPr/>
        </p:nvSpPr>
        <p:spPr>
          <a:xfrm>
            <a:off x="16526945" y="207818"/>
            <a:ext cx="1388509" cy="555404"/>
          </a:xfrm>
          <a:custGeom>
            <a:avLst/>
            <a:gdLst/>
            <a:ahLst/>
            <a:cxnLst/>
            <a:rect l="l" t="t" r="r" b="b"/>
            <a:pathLst>
              <a:path w="1388509" h="555404">
                <a:moveTo>
                  <a:pt x="0" y="0"/>
                </a:moveTo>
                <a:lnTo>
                  <a:pt x="1388510" y="0"/>
                </a:lnTo>
                <a:lnTo>
                  <a:pt x="1388510" y="555404"/>
                </a:lnTo>
                <a:lnTo>
                  <a:pt x="0" y="555404"/>
                </a:lnTo>
                <a:lnTo>
                  <a:pt x="0" y="0"/>
                </a:lnTo>
                <a:close/>
              </a:path>
            </a:pathLst>
          </a:custGeom>
          <a:blipFill>
            <a:blip r:embed="rId2"/>
            <a:stretch>
              <a:fillRect/>
            </a:stretch>
          </a:blipFill>
        </p:spPr>
        <p:txBody>
          <a:bodyPr/>
          <a:lstStyle/>
          <a:p>
            <a:endParaRPr lang="es-CO"/>
          </a:p>
        </p:txBody>
      </p:sp>
      <p:grpSp>
        <p:nvGrpSpPr>
          <p:cNvPr id="3" name="Group 3">
            <a:extLst>
              <a:ext uri="{FF2B5EF4-FFF2-40B4-BE49-F238E27FC236}">
                <a16:creationId xmlns:a16="http://schemas.microsoft.com/office/drawing/2014/main" id="{31FB7CBB-6260-ACF7-F793-773CC3181329}"/>
              </a:ext>
            </a:extLst>
          </p:cNvPr>
          <p:cNvGrpSpPr/>
          <p:nvPr/>
        </p:nvGrpSpPr>
        <p:grpSpPr>
          <a:xfrm>
            <a:off x="-76200" y="0"/>
            <a:ext cx="449045" cy="10287000"/>
            <a:chOff x="0" y="0"/>
            <a:chExt cx="598727" cy="13716000"/>
          </a:xfrm>
        </p:grpSpPr>
        <p:grpSp>
          <p:nvGrpSpPr>
            <p:cNvPr id="4" name="Group 4">
              <a:extLst>
                <a:ext uri="{FF2B5EF4-FFF2-40B4-BE49-F238E27FC236}">
                  <a16:creationId xmlns:a16="http://schemas.microsoft.com/office/drawing/2014/main" id="{C7DFB42A-BEB4-CF7F-F4DB-06C06A731B7D}"/>
                </a:ext>
              </a:extLst>
            </p:cNvPr>
            <p:cNvGrpSpPr/>
            <p:nvPr/>
          </p:nvGrpSpPr>
          <p:grpSpPr>
            <a:xfrm>
              <a:off x="77114" y="0"/>
              <a:ext cx="444500" cy="13716000"/>
              <a:chOff x="0" y="0"/>
              <a:chExt cx="87802" cy="2709333"/>
            </a:xfrm>
          </p:grpSpPr>
          <p:sp>
            <p:nvSpPr>
              <p:cNvPr id="5" name="Freeform 5">
                <a:extLst>
                  <a:ext uri="{FF2B5EF4-FFF2-40B4-BE49-F238E27FC236}">
                    <a16:creationId xmlns:a16="http://schemas.microsoft.com/office/drawing/2014/main" id="{CA0BE5DF-02EA-06E3-02BC-7153BB782406}"/>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6" name="TextBox 6">
                <a:extLst>
                  <a:ext uri="{FF2B5EF4-FFF2-40B4-BE49-F238E27FC236}">
                    <a16:creationId xmlns:a16="http://schemas.microsoft.com/office/drawing/2014/main" id="{34E0CCB7-9AF6-BB60-E73A-32D3532D11EA}"/>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7" name="Freeform 7">
              <a:extLst>
                <a:ext uri="{FF2B5EF4-FFF2-40B4-BE49-F238E27FC236}">
                  <a16:creationId xmlns:a16="http://schemas.microsoft.com/office/drawing/2014/main" id="{10675D25-2BB0-388E-3A9E-F48FFD473C83}"/>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8" name="Freeform 8">
              <a:extLst>
                <a:ext uri="{FF2B5EF4-FFF2-40B4-BE49-F238E27FC236}">
                  <a16:creationId xmlns:a16="http://schemas.microsoft.com/office/drawing/2014/main" id="{2E94CDDD-EEFB-A23F-DA0A-A3D08EFABEBD}"/>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grpSp>
          <p:nvGrpSpPr>
            <p:cNvPr id="9" name="Group 9">
              <a:extLst>
                <a:ext uri="{FF2B5EF4-FFF2-40B4-BE49-F238E27FC236}">
                  <a16:creationId xmlns:a16="http://schemas.microsoft.com/office/drawing/2014/main" id="{F862EC52-E497-1B03-3E98-42DB0200DE66}"/>
                </a:ext>
              </a:extLst>
            </p:cNvPr>
            <p:cNvGrpSpPr/>
            <p:nvPr/>
          </p:nvGrpSpPr>
          <p:grpSpPr>
            <a:xfrm rot="1460314">
              <a:off x="1518" y="765089"/>
              <a:ext cx="595692" cy="135824"/>
              <a:chOff x="0" y="0"/>
              <a:chExt cx="1355149" cy="308989"/>
            </a:xfrm>
          </p:grpSpPr>
          <p:sp>
            <p:nvSpPr>
              <p:cNvPr id="10" name="Freeform 10">
                <a:extLst>
                  <a:ext uri="{FF2B5EF4-FFF2-40B4-BE49-F238E27FC236}">
                    <a16:creationId xmlns:a16="http://schemas.microsoft.com/office/drawing/2014/main" id="{0649C19A-EE33-5377-CAC4-43E8135E6752}"/>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1" name="TextBox 11">
                <a:extLst>
                  <a:ext uri="{FF2B5EF4-FFF2-40B4-BE49-F238E27FC236}">
                    <a16:creationId xmlns:a16="http://schemas.microsoft.com/office/drawing/2014/main" id="{51D8B192-C411-C3D0-E3A0-9E745FED2D20}"/>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pic>
        <p:nvPicPr>
          <p:cNvPr id="13" name="Imagen 12" descr="Diagrama&#10;&#10;El contenido generado por IA puede ser incorrecto.">
            <a:extLst>
              <a:ext uri="{FF2B5EF4-FFF2-40B4-BE49-F238E27FC236}">
                <a16:creationId xmlns:a16="http://schemas.microsoft.com/office/drawing/2014/main" id="{5D89E4D2-6E24-21E9-2800-C88DD128C6D6}"/>
              </a:ext>
            </a:extLst>
          </p:cNvPr>
          <p:cNvPicPr>
            <a:picLocks noChangeAspect="1"/>
          </p:cNvPicPr>
          <p:nvPr/>
        </p:nvPicPr>
        <p:blipFill>
          <a:blip r:embed="rId5"/>
          <a:stretch>
            <a:fillRect/>
          </a:stretch>
        </p:blipFill>
        <p:spPr>
          <a:xfrm>
            <a:off x="5052712" y="494651"/>
            <a:ext cx="9764488" cy="9297698"/>
          </a:xfrm>
          <a:prstGeom prst="rect">
            <a:avLst/>
          </a:prstGeom>
        </p:spPr>
      </p:pic>
    </p:spTree>
    <p:extLst>
      <p:ext uri="{BB962C8B-B14F-4D97-AF65-F5344CB8AC3E}">
        <p14:creationId xmlns:p14="http://schemas.microsoft.com/office/powerpoint/2010/main" val="17426812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B71FEB-DA24-071A-A16B-111BF4A0DD1C}"/>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C1FDF406-712F-FBFC-0372-80D2A66C8629}"/>
              </a:ext>
            </a:extLst>
          </p:cNvPr>
          <p:cNvSpPr/>
          <p:nvPr/>
        </p:nvSpPr>
        <p:spPr>
          <a:xfrm>
            <a:off x="16526945" y="207818"/>
            <a:ext cx="1388509" cy="555404"/>
          </a:xfrm>
          <a:custGeom>
            <a:avLst/>
            <a:gdLst/>
            <a:ahLst/>
            <a:cxnLst/>
            <a:rect l="l" t="t" r="r" b="b"/>
            <a:pathLst>
              <a:path w="1388509" h="555404">
                <a:moveTo>
                  <a:pt x="0" y="0"/>
                </a:moveTo>
                <a:lnTo>
                  <a:pt x="1388510" y="0"/>
                </a:lnTo>
                <a:lnTo>
                  <a:pt x="1388510" y="555404"/>
                </a:lnTo>
                <a:lnTo>
                  <a:pt x="0" y="555404"/>
                </a:lnTo>
                <a:lnTo>
                  <a:pt x="0" y="0"/>
                </a:lnTo>
                <a:close/>
              </a:path>
            </a:pathLst>
          </a:custGeom>
          <a:blipFill>
            <a:blip r:embed="rId2"/>
            <a:stretch>
              <a:fillRect/>
            </a:stretch>
          </a:blipFill>
        </p:spPr>
        <p:txBody>
          <a:bodyPr/>
          <a:lstStyle/>
          <a:p>
            <a:endParaRPr lang="es-CO"/>
          </a:p>
        </p:txBody>
      </p:sp>
      <p:grpSp>
        <p:nvGrpSpPr>
          <p:cNvPr id="3" name="Group 3">
            <a:extLst>
              <a:ext uri="{FF2B5EF4-FFF2-40B4-BE49-F238E27FC236}">
                <a16:creationId xmlns:a16="http://schemas.microsoft.com/office/drawing/2014/main" id="{B2E8541A-81FC-1C3D-5126-C975F0EE00F9}"/>
              </a:ext>
            </a:extLst>
          </p:cNvPr>
          <p:cNvGrpSpPr/>
          <p:nvPr/>
        </p:nvGrpSpPr>
        <p:grpSpPr>
          <a:xfrm>
            <a:off x="-76200" y="0"/>
            <a:ext cx="449045" cy="10287000"/>
            <a:chOff x="0" y="0"/>
            <a:chExt cx="598727" cy="13716000"/>
          </a:xfrm>
        </p:grpSpPr>
        <p:grpSp>
          <p:nvGrpSpPr>
            <p:cNvPr id="4" name="Group 4">
              <a:extLst>
                <a:ext uri="{FF2B5EF4-FFF2-40B4-BE49-F238E27FC236}">
                  <a16:creationId xmlns:a16="http://schemas.microsoft.com/office/drawing/2014/main" id="{67081A7C-C5BF-09E8-8EA3-FB65E56F43E0}"/>
                </a:ext>
              </a:extLst>
            </p:cNvPr>
            <p:cNvGrpSpPr/>
            <p:nvPr/>
          </p:nvGrpSpPr>
          <p:grpSpPr>
            <a:xfrm>
              <a:off x="77114" y="0"/>
              <a:ext cx="444500" cy="13716000"/>
              <a:chOff x="0" y="0"/>
              <a:chExt cx="87802" cy="2709333"/>
            </a:xfrm>
          </p:grpSpPr>
          <p:sp>
            <p:nvSpPr>
              <p:cNvPr id="5" name="Freeform 5">
                <a:extLst>
                  <a:ext uri="{FF2B5EF4-FFF2-40B4-BE49-F238E27FC236}">
                    <a16:creationId xmlns:a16="http://schemas.microsoft.com/office/drawing/2014/main" id="{2882EB44-7CD8-D9FE-A225-1F4AECDC34EE}"/>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6" name="TextBox 6">
                <a:extLst>
                  <a:ext uri="{FF2B5EF4-FFF2-40B4-BE49-F238E27FC236}">
                    <a16:creationId xmlns:a16="http://schemas.microsoft.com/office/drawing/2014/main" id="{834772C5-D259-81C6-6882-89C8F121C067}"/>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7" name="Freeform 7">
              <a:extLst>
                <a:ext uri="{FF2B5EF4-FFF2-40B4-BE49-F238E27FC236}">
                  <a16:creationId xmlns:a16="http://schemas.microsoft.com/office/drawing/2014/main" id="{92E67BFE-9A28-4732-2ADC-FBC4F5891CF8}"/>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8" name="Freeform 8">
              <a:extLst>
                <a:ext uri="{FF2B5EF4-FFF2-40B4-BE49-F238E27FC236}">
                  <a16:creationId xmlns:a16="http://schemas.microsoft.com/office/drawing/2014/main" id="{0CDE3EEC-B9F0-7F75-17B9-F98A96662A14}"/>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grpSp>
          <p:nvGrpSpPr>
            <p:cNvPr id="9" name="Group 9">
              <a:extLst>
                <a:ext uri="{FF2B5EF4-FFF2-40B4-BE49-F238E27FC236}">
                  <a16:creationId xmlns:a16="http://schemas.microsoft.com/office/drawing/2014/main" id="{2CD31373-BBF2-BE07-594B-0B224FB3D7FE}"/>
                </a:ext>
              </a:extLst>
            </p:cNvPr>
            <p:cNvGrpSpPr/>
            <p:nvPr/>
          </p:nvGrpSpPr>
          <p:grpSpPr>
            <a:xfrm rot="1460314">
              <a:off x="1518" y="765089"/>
              <a:ext cx="595692" cy="135824"/>
              <a:chOff x="0" y="0"/>
              <a:chExt cx="1355149" cy="308989"/>
            </a:xfrm>
          </p:grpSpPr>
          <p:sp>
            <p:nvSpPr>
              <p:cNvPr id="10" name="Freeform 10">
                <a:extLst>
                  <a:ext uri="{FF2B5EF4-FFF2-40B4-BE49-F238E27FC236}">
                    <a16:creationId xmlns:a16="http://schemas.microsoft.com/office/drawing/2014/main" id="{5F0166D2-5C46-0782-C389-74E5824DC4B5}"/>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1" name="TextBox 11">
                <a:extLst>
                  <a:ext uri="{FF2B5EF4-FFF2-40B4-BE49-F238E27FC236}">
                    <a16:creationId xmlns:a16="http://schemas.microsoft.com/office/drawing/2014/main" id="{468A8FE0-2B85-50E9-910F-73B0F65EDCA7}"/>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sp>
        <p:nvSpPr>
          <p:cNvPr id="16" name="CuadroTexto 15">
            <a:extLst>
              <a:ext uri="{FF2B5EF4-FFF2-40B4-BE49-F238E27FC236}">
                <a16:creationId xmlns:a16="http://schemas.microsoft.com/office/drawing/2014/main" id="{D4AAEBFF-7CC2-F021-F6DB-F6FD407D8FC2}"/>
              </a:ext>
            </a:extLst>
          </p:cNvPr>
          <p:cNvSpPr txBox="1"/>
          <p:nvPr/>
        </p:nvSpPr>
        <p:spPr>
          <a:xfrm>
            <a:off x="11494885" y="1939032"/>
            <a:ext cx="6015550" cy="523220"/>
          </a:xfrm>
          <a:prstGeom prst="rect">
            <a:avLst/>
          </a:prstGeom>
          <a:noFill/>
        </p:spPr>
        <p:txBody>
          <a:bodyPr wrap="square">
            <a:spAutoFit/>
          </a:bodyPr>
          <a:lstStyle/>
          <a:p>
            <a:r>
              <a:rPr lang="es-ES" sz="2800" b="1" dirty="0"/>
              <a:t>Trasformar tus Datos</a:t>
            </a:r>
            <a:endParaRPr lang="es-CO" sz="2800" b="1" dirty="0"/>
          </a:p>
        </p:txBody>
      </p:sp>
      <p:pic>
        <p:nvPicPr>
          <p:cNvPr id="14" name="Imagen 13" descr="Diagrama&#10;&#10;El contenido generado por IA puede ser incorrecto.">
            <a:extLst>
              <a:ext uri="{FF2B5EF4-FFF2-40B4-BE49-F238E27FC236}">
                <a16:creationId xmlns:a16="http://schemas.microsoft.com/office/drawing/2014/main" id="{E182968E-4FC9-F9D9-E5A8-3DD274B566C9}"/>
              </a:ext>
            </a:extLst>
          </p:cNvPr>
          <p:cNvPicPr>
            <a:picLocks noChangeAspect="1"/>
          </p:cNvPicPr>
          <p:nvPr/>
        </p:nvPicPr>
        <p:blipFill>
          <a:blip r:embed="rId5"/>
          <a:stretch>
            <a:fillRect/>
          </a:stretch>
        </p:blipFill>
        <p:spPr>
          <a:xfrm>
            <a:off x="1343147" y="474835"/>
            <a:ext cx="9164329" cy="9040487"/>
          </a:xfrm>
          <a:prstGeom prst="rect">
            <a:avLst/>
          </a:prstGeom>
        </p:spPr>
      </p:pic>
      <p:sp>
        <p:nvSpPr>
          <p:cNvPr id="17" name="CuadroTexto 16">
            <a:extLst>
              <a:ext uri="{FF2B5EF4-FFF2-40B4-BE49-F238E27FC236}">
                <a16:creationId xmlns:a16="http://schemas.microsoft.com/office/drawing/2014/main" id="{9427E20B-0C3F-18E3-FBC6-91AE19DDFB8B}"/>
              </a:ext>
            </a:extLst>
          </p:cNvPr>
          <p:cNvSpPr txBox="1"/>
          <p:nvPr/>
        </p:nvSpPr>
        <p:spPr>
          <a:xfrm>
            <a:off x="11078407" y="3638062"/>
            <a:ext cx="5540814" cy="1415772"/>
          </a:xfrm>
          <a:prstGeom prst="rect">
            <a:avLst/>
          </a:prstGeom>
          <a:noFill/>
        </p:spPr>
        <p:txBody>
          <a:bodyPr wrap="square">
            <a:spAutoFit/>
          </a:bodyPr>
          <a:lstStyle/>
          <a:p>
            <a:r>
              <a:rPr lang="es-CO" sz="2400" b="0" i="0" dirty="0" err="1">
                <a:solidFill>
                  <a:srgbClr val="834426"/>
                </a:solidFill>
                <a:effectLst/>
                <a:latin typeface="Courier"/>
              </a:rPr>
              <a:t>df</a:t>
            </a:r>
            <a:r>
              <a:rPr lang="es-CO" sz="2400" b="0" i="0" dirty="0">
                <a:solidFill>
                  <a:srgbClr val="834426"/>
                </a:solidFill>
                <a:effectLst/>
                <a:latin typeface="Courier"/>
              </a:rPr>
              <a:t> </a:t>
            </a:r>
            <a:r>
              <a:rPr lang="es-CO" sz="2400" b="0" i="0" dirty="0">
                <a:solidFill>
                  <a:srgbClr val="262626"/>
                </a:solidFill>
                <a:effectLst/>
                <a:latin typeface="Courier"/>
              </a:rPr>
              <a:t>= </a:t>
            </a:r>
            <a:r>
              <a:rPr lang="es-CO" sz="2400" b="0" i="0" dirty="0" err="1">
                <a:solidFill>
                  <a:srgbClr val="834426"/>
                </a:solidFill>
                <a:effectLst/>
                <a:latin typeface="Courier"/>
              </a:rPr>
              <a:t>df</a:t>
            </a:r>
            <a:r>
              <a:rPr lang="es-CO" sz="2400" b="0" i="0" dirty="0" err="1">
                <a:solidFill>
                  <a:srgbClr val="262626"/>
                </a:solidFill>
                <a:effectLst/>
                <a:latin typeface="Courier"/>
              </a:rPr>
              <a:t>.withColumn</a:t>
            </a:r>
            <a:r>
              <a:rPr lang="es-CO" sz="2400" b="0" i="0" dirty="0">
                <a:solidFill>
                  <a:srgbClr val="262626"/>
                </a:solidFill>
                <a:effectLst/>
                <a:latin typeface="Courier"/>
              </a:rPr>
              <a:t>( </a:t>
            </a:r>
            <a:r>
              <a:rPr lang="es-CO" sz="2400" b="0" i="0" dirty="0">
                <a:solidFill>
                  <a:srgbClr val="3B51A3"/>
                </a:solidFill>
                <a:effectLst/>
                <a:latin typeface="Courier"/>
              </a:rPr>
              <a:t>"</a:t>
            </a:r>
            <a:r>
              <a:rPr lang="es-CO" sz="2400" b="0" i="0" dirty="0" err="1">
                <a:solidFill>
                  <a:srgbClr val="3B51A3"/>
                </a:solidFill>
                <a:effectLst/>
                <a:latin typeface="Courier"/>
              </a:rPr>
              <a:t>name</a:t>
            </a:r>
            <a:r>
              <a:rPr lang="es-CO" sz="2400" b="0" i="0" dirty="0">
                <a:solidFill>
                  <a:srgbClr val="3B51A3"/>
                </a:solidFill>
                <a:effectLst/>
                <a:latin typeface="Courier"/>
              </a:rPr>
              <a:t>"</a:t>
            </a:r>
            <a:r>
              <a:rPr lang="es-CO" sz="2400" b="0" i="0" dirty="0">
                <a:solidFill>
                  <a:srgbClr val="262626"/>
                </a:solidFill>
                <a:effectLst/>
                <a:latin typeface="Courier"/>
              </a:rPr>
              <a:t>, </a:t>
            </a:r>
            <a:r>
              <a:rPr lang="es-CO" sz="2400" b="0" i="1" dirty="0" err="1">
                <a:solidFill>
                  <a:srgbClr val="000000"/>
                </a:solidFill>
                <a:effectLst/>
                <a:latin typeface="Courier-Oblique"/>
              </a:rPr>
              <a:t>concat</a:t>
            </a:r>
            <a:r>
              <a:rPr lang="es-CO" sz="2400" b="0" i="0" dirty="0">
                <a:solidFill>
                  <a:srgbClr val="000000"/>
                </a:solidFill>
                <a:effectLst/>
                <a:latin typeface="Courier"/>
              </a:rPr>
              <a:t>(</a:t>
            </a:r>
            <a:r>
              <a:rPr lang="es-CO" sz="2400" b="0" i="0" dirty="0" err="1">
                <a:solidFill>
                  <a:srgbClr val="834426"/>
                </a:solidFill>
                <a:effectLst/>
                <a:latin typeface="Courier"/>
              </a:rPr>
              <a:t>df</a:t>
            </a:r>
            <a:r>
              <a:rPr lang="es-CO" sz="2400" b="0" i="0" dirty="0" err="1">
                <a:solidFill>
                  <a:srgbClr val="000000"/>
                </a:solidFill>
                <a:effectLst/>
                <a:latin typeface="Courier"/>
              </a:rPr>
              <a:t>.col</a:t>
            </a:r>
            <a:r>
              <a:rPr lang="es-CO" sz="2400" b="0" i="0" dirty="0">
                <a:solidFill>
                  <a:srgbClr val="000000"/>
                </a:solidFill>
                <a:effectLst/>
                <a:latin typeface="Courier"/>
              </a:rPr>
              <a:t>(</a:t>
            </a:r>
            <a:r>
              <a:rPr lang="es-CO" sz="2400" b="0" i="0" dirty="0">
                <a:solidFill>
                  <a:srgbClr val="3B51A3"/>
                </a:solidFill>
                <a:effectLst/>
                <a:latin typeface="Courier"/>
              </a:rPr>
              <a:t>"</a:t>
            </a:r>
            <a:r>
              <a:rPr lang="es-CO" sz="2400" b="0" i="0" dirty="0" err="1">
                <a:solidFill>
                  <a:srgbClr val="3B51A3"/>
                </a:solidFill>
                <a:effectLst/>
                <a:latin typeface="Courier"/>
              </a:rPr>
              <a:t>lname</a:t>
            </a:r>
            <a:r>
              <a:rPr lang="es-CO" sz="2400" b="0" i="0" dirty="0">
                <a:solidFill>
                  <a:srgbClr val="3B51A3"/>
                </a:solidFill>
                <a:effectLst/>
                <a:latin typeface="Courier"/>
              </a:rPr>
              <a:t>"</a:t>
            </a:r>
            <a:r>
              <a:rPr lang="es-CO" sz="2400" b="0" i="0" dirty="0">
                <a:solidFill>
                  <a:srgbClr val="000000"/>
                </a:solidFill>
                <a:effectLst/>
                <a:latin typeface="Courier"/>
              </a:rPr>
              <a:t>), </a:t>
            </a:r>
            <a:r>
              <a:rPr lang="es-CO" sz="2400" b="0" i="1" dirty="0" err="1">
                <a:solidFill>
                  <a:srgbClr val="000000"/>
                </a:solidFill>
                <a:effectLst/>
                <a:latin typeface="Courier-Oblique"/>
              </a:rPr>
              <a:t>lit</a:t>
            </a:r>
            <a:r>
              <a:rPr lang="es-CO" sz="2400" b="0" i="0" dirty="0">
                <a:solidFill>
                  <a:srgbClr val="000000"/>
                </a:solidFill>
                <a:effectLst/>
                <a:latin typeface="Courier"/>
              </a:rPr>
              <a:t>(</a:t>
            </a:r>
            <a:r>
              <a:rPr lang="es-CO" sz="2400" b="0" i="0" dirty="0">
                <a:solidFill>
                  <a:srgbClr val="3B51A3"/>
                </a:solidFill>
                <a:effectLst/>
                <a:latin typeface="Courier"/>
              </a:rPr>
              <a:t>", "</a:t>
            </a:r>
            <a:r>
              <a:rPr lang="es-CO" sz="2400" b="0" i="0" dirty="0">
                <a:solidFill>
                  <a:srgbClr val="000000"/>
                </a:solidFill>
                <a:effectLst/>
                <a:latin typeface="Courier"/>
              </a:rPr>
              <a:t>), </a:t>
            </a:r>
            <a:r>
              <a:rPr lang="es-CO" sz="2400" b="0" i="0" dirty="0" err="1">
                <a:solidFill>
                  <a:srgbClr val="834426"/>
                </a:solidFill>
                <a:effectLst/>
                <a:latin typeface="Courier"/>
              </a:rPr>
              <a:t>df</a:t>
            </a:r>
            <a:r>
              <a:rPr lang="es-CO" sz="2400" b="0" i="0" dirty="0" err="1">
                <a:solidFill>
                  <a:srgbClr val="000000"/>
                </a:solidFill>
                <a:effectLst/>
                <a:latin typeface="Courier"/>
              </a:rPr>
              <a:t>.col</a:t>
            </a:r>
            <a:r>
              <a:rPr lang="es-CO" sz="2400" b="0" i="0" dirty="0">
                <a:solidFill>
                  <a:srgbClr val="000000"/>
                </a:solidFill>
                <a:effectLst/>
                <a:latin typeface="Courier"/>
              </a:rPr>
              <a:t>(</a:t>
            </a:r>
            <a:r>
              <a:rPr lang="es-CO" sz="2400" b="0" i="0" dirty="0">
                <a:solidFill>
                  <a:srgbClr val="3B51A3"/>
                </a:solidFill>
                <a:effectLst/>
                <a:latin typeface="Courier"/>
              </a:rPr>
              <a:t>"</a:t>
            </a:r>
            <a:r>
              <a:rPr lang="es-CO" sz="2400" b="0" i="0" dirty="0" err="1">
                <a:solidFill>
                  <a:srgbClr val="3B51A3"/>
                </a:solidFill>
                <a:effectLst/>
                <a:latin typeface="Courier"/>
              </a:rPr>
              <a:t>fname</a:t>
            </a:r>
            <a:r>
              <a:rPr lang="es-CO" sz="2400" b="0" i="0" dirty="0">
                <a:solidFill>
                  <a:srgbClr val="3B51A3"/>
                </a:solidFill>
                <a:effectLst/>
                <a:latin typeface="Courier"/>
              </a:rPr>
              <a:t>"</a:t>
            </a:r>
            <a:r>
              <a:rPr lang="es-CO" sz="2400" b="0" i="0" dirty="0">
                <a:solidFill>
                  <a:srgbClr val="000000"/>
                </a:solidFill>
                <a:effectLst/>
                <a:latin typeface="Courier"/>
              </a:rPr>
              <a:t>)))</a:t>
            </a:r>
            <a:r>
              <a:rPr lang="es-CO" sz="2400" dirty="0"/>
              <a:t> </a:t>
            </a:r>
            <a:br>
              <a:rPr lang="es-CO" dirty="0"/>
            </a:br>
            <a:endParaRPr lang="es-CO" dirty="0"/>
          </a:p>
        </p:txBody>
      </p:sp>
    </p:spTree>
    <p:extLst>
      <p:ext uri="{BB962C8B-B14F-4D97-AF65-F5344CB8AC3E}">
        <p14:creationId xmlns:p14="http://schemas.microsoft.com/office/powerpoint/2010/main" val="288182356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2E6905-56CC-4533-8D34-1066E93C5213}"/>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8CC4EB69-B6A7-7663-7A4B-B6A413ACBF69}"/>
              </a:ext>
            </a:extLst>
          </p:cNvPr>
          <p:cNvSpPr/>
          <p:nvPr/>
        </p:nvSpPr>
        <p:spPr>
          <a:xfrm>
            <a:off x="16526945" y="207818"/>
            <a:ext cx="1388509" cy="555404"/>
          </a:xfrm>
          <a:custGeom>
            <a:avLst/>
            <a:gdLst/>
            <a:ahLst/>
            <a:cxnLst/>
            <a:rect l="l" t="t" r="r" b="b"/>
            <a:pathLst>
              <a:path w="1388509" h="555404">
                <a:moveTo>
                  <a:pt x="0" y="0"/>
                </a:moveTo>
                <a:lnTo>
                  <a:pt x="1388510" y="0"/>
                </a:lnTo>
                <a:lnTo>
                  <a:pt x="1388510" y="555404"/>
                </a:lnTo>
                <a:lnTo>
                  <a:pt x="0" y="555404"/>
                </a:lnTo>
                <a:lnTo>
                  <a:pt x="0" y="0"/>
                </a:lnTo>
                <a:close/>
              </a:path>
            </a:pathLst>
          </a:custGeom>
          <a:blipFill>
            <a:blip r:embed="rId2"/>
            <a:stretch>
              <a:fillRect/>
            </a:stretch>
          </a:blipFill>
        </p:spPr>
        <p:txBody>
          <a:bodyPr/>
          <a:lstStyle/>
          <a:p>
            <a:endParaRPr lang="es-CO"/>
          </a:p>
        </p:txBody>
      </p:sp>
      <p:grpSp>
        <p:nvGrpSpPr>
          <p:cNvPr id="3" name="Group 3">
            <a:extLst>
              <a:ext uri="{FF2B5EF4-FFF2-40B4-BE49-F238E27FC236}">
                <a16:creationId xmlns:a16="http://schemas.microsoft.com/office/drawing/2014/main" id="{42462AFB-F219-A23E-CD74-513DE3DFC09F}"/>
              </a:ext>
            </a:extLst>
          </p:cNvPr>
          <p:cNvGrpSpPr/>
          <p:nvPr/>
        </p:nvGrpSpPr>
        <p:grpSpPr>
          <a:xfrm>
            <a:off x="-76200" y="0"/>
            <a:ext cx="449045" cy="10287000"/>
            <a:chOff x="0" y="0"/>
            <a:chExt cx="598727" cy="13716000"/>
          </a:xfrm>
        </p:grpSpPr>
        <p:grpSp>
          <p:nvGrpSpPr>
            <p:cNvPr id="4" name="Group 4">
              <a:extLst>
                <a:ext uri="{FF2B5EF4-FFF2-40B4-BE49-F238E27FC236}">
                  <a16:creationId xmlns:a16="http://schemas.microsoft.com/office/drawing/2014/main" id="{5F66D388-D074-B2A2-E92A-25239E0E8DCC}"/>
                </a:ext>
              </a:extLst>
            </p:cNvPr>
            <p:cNvGrpSpPr/>
            <p:nvPr/>
          </p:nvGrpSpPr>
          <p:grpSpPr>
            <a:xfrm>
              <a:off x="77114" y="0"/>
              <a:ext cx="444500" cy="13716000"/>
              <a:chOff x="0" y="0"/>
              <a:chExt cx="87802" cy="2709333"/>
            </a:xfrm>
          </p:grpSpPr>
          <p:sp>
            <p:nvSpPr>
              <p:cNvPr id="5" name="Freeform 5">
                <a:extLst>
                  <a:ext uri="{FF2B5EF4-FFF2-40B4-BE49-F238E27FC236}">
                    <a16:creationId xmlns:a16="http://schemas.microsoft.com/office/drawing/2014/main" id="{A358ED10-F48C-E426-6995-BE9A73BEDD0D}"/>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6" name="TextBox 6">
                <a:extLst>
                  <a:ext uri="{FF2B5EF4-FFF2-40B4-BE49-F238E27FC236}">
                    <a16:creationId xmlns:a16="http://schemas.microsoft.com/office/drawing/2014/main" id="{EC581389-EA3A-4C7E-2F3D-6B98F18F34A9}"/>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7" name="Freeform 7">
              <a:extLst>
                <a:ext uri="{FF2B5EF4-FFF2-40B4-BE49-F238E27FC236}">
                  <a16:creationId xmlns:a16="http://schemas.microsoft.com/office/drawing/2014/main" id="{584F641C-AD42-2FD3-4D7A-5E139559BF8D}"/>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8" name="Freeform 8">
              <a:extLst>
                <a:ext uri="{FF2B5EF4-FFF2-40B4-BE49-F238E27FC236}">
                  <a16:creationId xmlns:a16="http://schemas.microsoft.com/office/drawing/2014/main" id="{20AF7820-B087-8CAB-F6C8-0B64DB7DF176}"/>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grpSp>
          <p:nvGrpSpPr>
            <p:cNvPr id="9" name="Group 9">
              <a:extLst>
                <a:ext uri="{FF2B5EF4-FFF2-40B4-BE49-F238E27FC236}">
                  <a16:creationId xmlns:a16="http://schemas.microsoft.com/office/drawing/2014/main" id="{D71E4378-9D03-4E8B-FEE1-663E614AAC3D}"/>
                </a:ext>
              </a:extLst>
            </p:cNvPr>
            <p:cNvGrpSpPr/>
            <p:nvPr/>
          </p:nvGrpSpPr>
          <p:grpSpPr>
            <a:xfrm rot="1460314">
              <a:off x="1518" y="765089"/>
              <a:ext cx="595692" cy="135824"/>
              <a:chOff x="0" y="0"/>
              <a:chExt cx="1355149" cy="308989"/>
            </a:xfrm>
          </p:grpSpPr>
          <p:sp>
            <p:nvSpPr>
              <p:cNvPr id="10" name="Freeform 10">
                <a:extLst>
                  <a:ext uri="{FF2B5EF4-FFF2-40B4-BE49-F238E27FC236}">
                    <a16:creationId xmlns:a16="http://schemas.microsoft.com/office/drawing/2014/main" id="{F7BEB7DA-E808-B979-8D39-9607BE47D68E}"/>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1" name="TextBox 11">
                <a:extLst>
                  <a:ext uri="{FF2B5EF4-FFF2-40B4-BE49-F238E27FC236}">
                    <a16:creationId xmlns:a16="http://schemas.microsoft.com/office/drawing/2014/main" id="{780C679A-EE53-3EDE-BED0-502AFD1E14A9}"/>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sp>
        <p:nvSpPr>
          <p:cNvPr id="16" name="CuadroTexto 15">
            <a:extLst>
              <a:ext uri="{FF2B5EF4-FFF2-40B4-BE49-F238E27FC236}">
                <a16:creationId xmlns:a16="http://schemas.microsoft.com/office/drawing/2014/main" id="{07882FD9-AA82-5BF8-5AB4-1BA9E50DFE67}"/>
              </a:ext>
            </a:extLst>
          </p:cNvPr>
          <p:cNvSpPr txBox="1"/>
          <p:nvPr/>
        </p:nvSpPr>
        <p:spPr>
          <a:xfrm>
            <a:off x="11003856" y="1939032"/>
            <a:ext cx="6015550" cy="954107"/>
          </a:xfrm>
          <a:prstGeom prst="rect">
            <a:avLst/>
          </a:prstGeom>
          <a:noFill/>
        </p:spPr>
        <p:txBody>
          <a:bodyPr wrap="square">
            <a:spAutoFit/>
          </a:bodyPr>
          <a:lstStyle/>
          <a:p>
            <a:pPr algn="ctr"/>
            <a:r>
              <a:rPr lang="es-ES" sz="2800" b="1" dirty="0"/>
              <a:t>Guardar el </a:t>
            </a:r>
            <a:r>
              <a:rPr lang="es-ES" sz="2800" b="1" dirty="0" err="1"/>
              <a:t>DataFrame</a:t>
            </a:r>
            <a:r>
              <a:rPr lang="es-ES" sz="2800" b="1" dirty="0"/>
              <a:t> en un Base de Datos</a:t>
            </a:r>
            <a:endParaRPr lang="es-CO" sz="2800" b="1" dirty="0"/>
          </a:p>
        </p:txBody>
      </p:sp>
      <p:pic>
        <p:nvPicPr>
          <p:cNvPr id="13" name="Imagen 12" descr="Diagrama&#10;&#10;El contenido generado por IA puede ser incorrecto.">
            <a:extLst>
              <a:ext uri="{FF2B5EF4-FFF2-40B4-BE49-F238E27FC236}">
                <a16:creationId xmlns:a16="http://schemas.microsoft.com/office/drawing/2014/main" id="{F040007D-CFEC-B7AE-E020-7E9EE13C4B44}"/>
              </a:ext>
            </a:extLst>
          </p:cNvPr>
          <p:cNvPicPr>
            <a:picLocks noChangeAspect="1"/>
          </p:cNvPicPr>
          <p:nvPr/>
        </p:nvPicPr>
        <p:blipFill>
          <a:blip r:embed="rId5"/>
          <a:stretch>
            <a:fillRect/>
          </a:stretch>
        </p:blipFill>
        <p:spPr>
          <a:xfrm>
            <a:off x="1268594" y="393191"/>
            <a:ext cx="8799690" cy="9742199"/>
          </a:xfrm>
          <a:prstGeom prst="rect">
            <a:avLst/>
          </a:prstGeom>
        </p:spPr>
      </p:pic>
      <p:sp>
        <p:nvSpPr>
          <p:cNvPr id="17" name="CuadroTexto 16">
            <a:extLst>
              <a:ext uri="{FF2B5EF4-FFF2-40B4-BE49-F238E27FC236}">
                <a16:creationId xmlns:a16="http://schemas.microsoft.com/office/drawing/2014/main" id="{68C13607-5B34-F54C-D743-DD84D4E93BCF}"/>
              </a:ext>
            </a:extLst>
          </p:cNvPr>
          <p:cNvSpPr txBox="1"/>
          <p:nvPr/>
        </p:nvSpPr>
        <p:spPr>
          <a:xfrm>
            <a:off x="10709909" y="3622655"/>
            <a:ext cx="6309497" cy="3970318"/>
          </a:xfrm>
          <a:prstGeom prst="rect">
            <a:avLst/>
          </a:prstGeom>
          <a:noFill/>
        </p:spPr>
        <p:txBody>
          <a:bodyPr wrap="square">
            <a:spAutoFit/>
          </a:bodyPr>
          <a:lstStyle/>
          <a:p>
            <a:r>
              <a:rPr lang="es-CO" sz="1800" dirty="0"/>
              <a:t># Definición de la URL y las credenciales</a:t>
            </a:r>
          </a:p>
          <a:p>
            <a:r>
              <a:rPr lang="es-CO" sz="1800" dirty="0" err="1"/>
              <a:t>db_connection_url</a:t>
            </a:r>
            <a:r>
              <a:rPr lang="es-CO" sz="1800" dirty="0"/>
              <a:t> = "</a:t>
            </a:r>
            <a:r>
              <a:rPr lang="es-CO" sz="1800" dirty="0" err="1"/>
              <a:t>jdbc:postgresql</a:t>
            </a:r>
            <a:r>
              <a:rPr lang="es-CO" sz="1800" dirty="0"/>
              <a:t>://localhost/</a:t>
            </a:r>
            <a:r>
              <a:rPr lang="es-CO" sz="1800" dirty="0" err="1"/>
              <a:t>spark_labs</a:t>
            </a:r>
            <a:r>
              <a:rPr lang="es-CO" sz="1800" dirty="0"/>
              <a:t>"</a:t>
            </a:r>
          </a:p>
          <a:p>
            <a:endParaRPr lang="es-CO" sz="1800" dirty="0"/>
          </a:p>
          <a:p>
            <a:r>
              <a:rPr lang="es-CO" sz="1800" dirty="0" err="1"/>
              <a:t>properties</a:t>
            </a:r>
            <a:r>
              <a:rPr lang="es-CO" sz="1800" dirty="0"/>
              <a:t> = {</a:t>
            </a:r>
          </a:p>
          <a:p>
            <a:r>
              <a:rPr lang="es-CO" sz="1800" dirty="0"/>
              <a:t>    "driver": "</a:t>
            </a:r>
            <a:r>
              <a:rPr lang="es-CO" sz="1800" dirty="0" err="1"/>
              <a:t>org.postgresql.Driver</a:t>
            </a:r>
            <a:r>
              <a:rPr lang="es-CO" sz="1800" dirty="0"/>
              <a:t>",</a:t>
            </a:r>
          </a:p>
          <a:p>
            <a:r>
              <a:rPr lang="es-CO" sz="1800" dirty="0"/>
              <a:t>    "</a:t>
            </a:r>
            <a:r>
              <a:rPr lang="es-CO" sz="1800" dirty="0" err="1"/>
              <a:t>user</a:t>
            </a:r>
            <a:r>
              <a:rPr lang="es-CO" sz="1800" dirty="0"/>
              <a:t>": "</a:t>
            </a:r>
            <a:r>
              <a:rPr lang="es-CO" sz="1800" dirty="0" err="1"/>
              <a:t>jgp</a:t>
            </a:r>
            <a:r>
              <a:rPr lang="es-CO" sz="1800" dirty="0"/>
              <a:t>",</a:t>
            </a:r>
          </a:p>
          <a:p>
            <a:r>
              <a:rPr lang="es-CO" sz="1800" dirty="0"/>
              <a:t>    "</a:t>
            </a:r>
            <a:r>
              <a:rPr lang="es-CO" sz="1800" dirty="0" err="1"/>
              <a:t>password</a:t>
            </a:r>
            <a:r>
              <a:rPr lang="es-CO" sz="1800" dirty="0"/>
              <a:t>": "</a:t>
            </a:r>
            <a:r>
              <a:rPr lang="es-CO" sz="1800" dirty="0" err="1"/>
              <a:t>Spark</a:t>
            </a:r>
            <a:r>
              <a:rPr lang="es-CO" sz="1800" dirty="0"/>
              <a:t>&lt;3Python"</a:t>
            </a:r>
          </a:p>
          <a:p>
            <a:r>
              <a:rPr lang="es-CO" sz="1800" dirty="0"/>
              <a:t>}</a:t>
            </a:r>
          </a:p>
          <a:p>
            <a:endParaRPr lang="es-CO" sz="1800" dirty="0"/>
          </a:p>
          <a:p>
            <a:r>
              <a:rPr lang="es-CO" sz="1800" dirty="0"/>
              <a:t># Escritura del </a:t>
            </a:r>
            <a:r>
              <a:rPr lang="es-CO" sz="1800" dirty="0" err="1"/>
              <a:t>DataFrame</a:t>
            </a:r>
            <a:r>
              <a:rPr lang="es-CO" sz="1800" dirty="0"/>
              <a:t> en la base de datos</a:t>
            </a:r>
          </a:p>
          <a:p>
            <a:r>
              <a:rPr lang="es-CO" sz="1800" dirty="0" err="1"/>
              <a:t>df.write</a:t>
            </a:r>
            <a:r>
              <a:rPr lang="es-CO" sz="1800" dirty="0"/>
              <a:t> \</a:t>
            </a:r>
          </a:p>
          <a:p>
            <a:r>
              <a:rPr lang="es-CO" sz="1800" dirty="0"/>
              <a:t>    .</a:t>
            </a:r>
            <a:r>
              <a:rPr lang="es-CO" sz="1800" dirty="0" err="1"/>
              <a:t>mode</a:t>
            </a:r>
            <a:r>
              <a:rPr lang="es-CO" sz="1800" dirty="0"/>
              <a:t>("</a:t>
            </a:r>
            <a:r>
              <a:rPr lang="es-CO" sz="1800" dirty="0" err="1"/>
              <a:t>overwrite</a:t>
            </a:r>
            <a:r>
              <a:rPr lang="es-CO" sz="1800" dirty="0"/>
              <a:t>") \</a:t>
            </a:r>
          </a:p>
          <a:p>
            <a:r>
              <a:rPr lang="es-CO" sz="1800" dirty="0"/>
              <a:t>    .</a:t>
            </a:r>
            <a:r>
              <a:rPr lang="es-CO" sz="1800" dirty="0" err="1"/>
              <a:t>jdbc</a:t>
            </a:r>
            <a:r>
              <a:rPr lang="es-CO" sz="1800" dirty="0"/>
              <a:t>(</a:t>
            </a:r>
            <a:r>
              <a:rPr lang="es-CO" sz="1800" dirty="0" err="1"/>
              <a:t>url</a:t>
            </a:r>
            <a:r>
              <a:rPr lang="es-CO" sz="1800" dirty="0"/>
              <a:t>=</a:t>
            </a:r>
            <a:r>
              <a:rPr lang="es-CO" sz="1800" dirty="0" err="1"/>
              <a:t>db_connection_url</a:t>
            </a:r>
            <a:r>
              <a:rPr lang="es-CO" sz="1800" dirty="0"/>
              <a:t>, table="ch02", </a:t>
            </a:r>
            <a:r>
              <a:rPr lang="es-CO" sz="1800" dirty="0" err="1"/>
              <a:t>properties</a:t>
            </a:r>
            <a:r>
              <a:rPr lang="es-CO" sz="1800" dirty="0"/>
              <a:t>=</a:t>
            </a:r>
            <a:r>
              <a:rPr lang="es-CO" sz="1800" dirty="0" err="1"/>
              <a:t>properties</a:t>
            </a:r>
            <a:r>
              <a:rPr lang="es-CO" sz="1800" dirty="0"/>
              <a:t>)</a:t>
            </a:r>
            <a:endParaRPr lang="es-CO" dirty="0"/>
          </a:p>
        </p:txBody>
      </p:sp>
    </p:spTree>
    <p:extLst>
      <p:ext uri="{BB962C8B-B14F-4D97-AF65-F5344CB8AC3E}">
        <p14:creationId xmlns:p14="http://schemas.microsoft.com/office/powerpoint/2010/main" val="287563946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EDB787-3762-CC2F-1750-6E0545A1B57D}"/>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18C86B88-43A8-19AD-FF41-15BDE449AAAE}"/>
              </a:ext>
            </a:extLst>
          </p:cNvPr>
          <p:cNvSpPr/>
          <p:nvPr/>
        </p:nvSpPr>
        <p:spPr>
          <a:xfrm>
            <a:off x="16526945" y="207818"/>
            <a:ext cx="1388509" cy="555404"/>
          </a:xfrm>
          <a:custGeom>
            <a:avLst/>
            <a:gdLst/>
            <a:ahLst/>
            <a:cxnLst/>
            <a:rect l="l" t="t" r="r" b="b"/>
            <a:pathLst>
              <a:path w="1388509" h="555404">
                <a:moveTo>
                  <a:pt x="0" y="0"/>
                </a:moveTo>
                <a:lnTo>
                  <a:pt x="1388510" y="0"/>
                </a:lnTo>
                <a:lnTo>
                  <a:pt x="1388510" y="555404"/>
                </a:lnTo>
                <a:lnTo>
                  <a:pt x="0" y="555404"/>
                </a:lnTo>
                <a:lnTo>
                  <a:pt x="0" y="0"/>
                </a:lnTo>
                <a:close/>
              </a:path>
            </a:pathLst>
          </a:custGeom>
          <a:blipFill>
            <a:blip r:embed="rId2"/>
            <a:stretch>
              <a:fillRect/>
            </a:stretch>
          </a:blipFill>
        </p:spPr>
        <p:txBody>
          <a:bodyPr/>
          <a:lstStyle/>
          <a:p>
            <a:endParaRPr lang="es-CO"/>
          </a:p>
        </p:txBody>
      </p:sp>
      <p:grpSp>
        <p:nvGrpSpPr>
          <p:cNvPr id="3" name="Group 3">
            <a:extLst>
              <a:ext uri="{FF2B5EF4-FFF2-40B4-BE49-F238E27FC236}">
                <a16:creationId xmlns:a16="http://schemas.microsoft.com/office/drawing/2014/main" id="{F14C13F3-CC0F-4081-0BC1-4DEEA4601171}"/>
              </a:ext>
            </a:extLst>
          </p:cNvPr>
          <p:cNvGrpSpPr/>
          <p:nvPr/>
        </p:nvGrpSpPr>
        <p:grpSpPr>
          <a:xfrm>
            <a:off x="-76200" y="0"/>
            <a:ext cx="449045" cy="10287000"/>
            <a:chOff x="0" y="0"/>
            <a:chExt cx="598727" cy="13716000"/>
          </a:xfrm>
        </p:grpSpPr>
        <p:grpSp>
          <p:nvGrpSpPr>
            <p:cNvPr id="4" name="Group 4">
              <a:extLst>
                <a:ext uri="{FF2B5EF4-FFF2-40B4-BE49-F238E27FC236}">
                  <a16:creationId xmlns:a16="http://schemas.microsoft.com/office/drawing/2014/main" id="{491C1383-4E11-2555-4129-4CEA0909A43F}"/>
                </a:ext>
              </a:extLst>
            </p:cNvPr>
            <p:cNvGrpSpPr/>
            <p:nvPr/>
          </p:nvGrpSpPr>
          <p:grpSpPr>
            <a:xfrm>
              <a:off x="77114" y="0"/>
              <a:ext cx="444500" cy="13716000"/>
              <a:chOff x="0" y="0"/>
              <a:chExt cx="87802" cy="2709333"/>
            </a:xfrm>
          </p:grpSpPr>
          <p:sp>
            <p:nvSpPr>
              <p:cNvPr id="5" name="Freeform 5">
                <a:extLst>
                  <a:ext uri="{FF2B5EF4-FFF2-40B4-BE49-F238E27FC236}">
                    <a16:creationId xmlns:a16="http://schemas.microsoft.com/office/drawing/2014/main" id="{ECA57EEC-BE00-82B1-FA89-E9CDC8224BC3}"/>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6" name="TextBox 6">
                <a:extLst>
                  <a:ext uri="{FF2B5EF4-FFF2-40B4-BE49-F238E27FC236}">
                    <a16:creationId xmlns:a16="http://schemas.microsoft.com/office/drawing/2014/main" id="{754BCE44-1B51-6EEC-07F0-7B0926C6C143}"/>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7" name="Freeform 7">
              <a:extLst>
                <a:ext uri="{FF2B5EF4-FFF2-40B4-BE49-F238E27FC236}">
                  <a16:creationId xmlns:a16="http://schemas.microsoft.com/office/drawing/2014/main" id="{5976F982-7CAE-981A-1D9A-9F2C571B5536}"/>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8" name="Freeform 8">
              <a:extLst>
                <a:ext uri="{FF2B5EF4-FFF2-40B4-BE49-F238E27FC236}">
                  <a16:creationId xmlns:a16="http://schemas.microsoft.com/office/drawing/2014/main" id="{5CD9EE03-8702-B21E-2B93-3FA623542EB5}"/>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grpSp>
          <p:nvGrpSpPr>
            <p:cNvPr id="9" name="Group 9">
              <a:extLst>
                <a:ext uri="{FF2B5EF4-FFF2-40B4-BE49-F238E27FC236}">
                  <a16:creationId xmlns:a16="http://schemas.microsoft.com/office/drawing/2014/main" id="{92742E71-D255-5F9D-739E-F20B96AE9875}"/>
                </a:ext>
              </a:extLst>
            </p:cNvPr>
            <p:cNvGrpSpPr/>
            <p:nvPr/>
          </p:nvGrpSpPr>
          <p:grpSpPr>
            <a:xfrm rot="1460314">
              <a:off x="1518" y="765089"/>
              <a:ext cx="595692" cy="135824"/>
              <a:chOff x="0" y="0"/>
              <a:chExt cx="1355149" cy="308989"/>
            </a:xfrm>
          </p:grpSpPr>
          <p:sp>
            <p:nvSpPr>
              <p:cNvPr id="10" name="Freeform 10">
                <a:extLst>
                  <a:ext uri="{FF2B5EF4-FFF2-40B4-BE49-F238E27FC236}">
                    <a16:creationId xmlns:a16="http://schemas.microsoft.com/office/drawing/2014/main" id="{BEE2DC0A-842B-B250-1BAC-493ACD5FCE61}"/>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1" name="TextBox 11">
                <a:extLst>
                  <a:ext uri="{FF2B5EF4-FFF2-40B4-BE49-F238E27FC236}">
                    <a16:creationId xmlns:a16="http://schemas.microsoft.com/office/drawing/2014/main" id="{763C1AA8-0730-5F6A-D10E-2FF8EED4C52B}"/>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pic>
        <p:nvPicPr>
          <p:cNvPr id="14" name="Imagen 13" descr="Interfaz de usuario gráfica, Diagrama, Aplicación&#10;&#10;El contenido generado por IA puede ser incorrecto.">
            <a:extLst>
              <a:ext uri="{FF2B5EF4-FFF2-40B4-BE49-F238E27FC236}">
                <a16:creationId xmlns:a16="http://schemas.microsoft.com/office/drawing/2014/main" id="{C7C66D8C-C253-EB6F-6EE6-5DFBED10A57F}"/>
              </a:ext>
            </a:extLst>
          </p:cNvPr>
          <p:cNvPicPr>
            <a:picLocks noChangeAspect="1"/>
          </p:cNvPicPr>
          <p:nvPr/>
        </p:nvPicPr>
        <p:blipFill>
          <a:blip r:embed="rId5"/>
          <a:stretch>
            <a:fillRect/>
          </a:stretch>
        </p:blipFill>
        <p:spPr>
          <a:xfrm>
            <a:off x="5625846" y="484045"/>
            <a:ext cx="8258663" cy="9555130"/>
          </a:xfrm>
          <a:prstGeom prst="rect">
            <a:avLst/>
          </a:prstGeom>
        </p:spPr>
      </p:pic>
    </p:spTree>
    <p:extLst>
      <p:ext uri="{BB962C8B-B14F-4D97-AF65-F5344CB8AC3E}">
        <p14:creationId xmlns:p14="http://schemas.microsoft.com/office/powerpoint/2010/main" val="62183037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61C32E-D4B6-F7CE-00E6-452830D73775}"/>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AB1DF393-963A-32B2-A279-AFE7A76A6B85}"/>
              </a:ext>
            </a:extLst>
          </p:cNvPr>
          <p:cNvSpPr/>
          <p:nvPr/>
        </p:nvSpPr>
        <p:spPr>
          <a:xfrm>
            <a:off x="16526945" y="207818"/>
            <a:ext cx="1388509" cy="555404"/>
          </a:xfrm>
          <a:custGeom>
            <a:avLst/>
            <a:gdLst/>
            <a:ahLst/>
            <a:cxnLst/>
            <a:rect l="l" t="t" r="r" b="b"/>
            <a:pathLst>
              <a:path w="1388509" h="555404">
                <a:moveTo>
                  <a:pt x="0" y="0"/>
                </a:moveTo>
                <a:lnTo>
                  <a:pt x="1388510" y="0"/>
                </a:lnTo>
                <a:lnTo>
                  <a:pt x="1388510" y="555404"/>
                </a:lnTo>
                <a:lnTo>
                  <a:pt x="0" y="555404"/>
                </a:lnTo>
                <a:lnTo>
                  <a:pt x="0" y="0"/>
                </a:lnTo>
                <a:close/>
              </a:path>
            </a:pathLst>
          </a:custGeom>
          <a:blipFill>
            <a:blip r:embed="rId2"/>
            <a:stretch>
              <a:fillRect/>
            </a:stretch>
          </a:blipFill>
        </p:spPr>
        <p:txBody>
          <a:bodyPr/>
          <a:lstStyle/>
          <a:p>
            <a:endParaRPr lang="es-CO"/>
          </a:p>
        </p:txBody>
      </p:sp>
      <p:grpSp>
        <p:nvGrpSpPr>
          <p:cNvPr id="3" name="Group 3">
            <a:extLst>
              <a:ext uri="{FF2B5EF4-FFF2-40B4-BE49-F238E27FC236}">
                <a16:creationId xmlns:a16="http://schemas.microsoft.com/office/drawing/2014/main" id="{C66AD415-9224-E851-2F0F-49D01912E60D}"/>
              </a:ext>
            </a:extLst>
          </p:cNvPr>
          <p:cNvGrpSpPr/>
          <p:nvPr/>
        </p:nvGrpSpPr>
        <p:grpSpPr>
          <a:xfrm>
            <a:off x="-76200" y="0"/>
            <a:ext cx="449045" cy="10287000"/>
            <a:chOff x="0" y="0"/>
            <a:chExt cx="598727" cy="13716000"/>
          </a:xfrm>
        </p:grpSpPr>
        <p:grpSp>
          <p:nvGrpSpPr>
            <p:cNvPr id="4" name="Group 4">
              <a:extLst>
                <a:ext uri="{FF2B5EF4-FFF2-40B4-BE49-F238E27FC236}">
                  <a16:creationId xmlns:a16="http://schemas.microsoft.com/office/drawing/2014/main" id="{B8CB1B67-2EDC-0B2F-78B4-62956AD85565}"/>
                </a:ext>
              </a:extLst>
            </p:cNvPr>
            <p:cNvGrpSpPr/>
            <p:nvPr/>
          </p:nvGrpSpPr>
          <p:grpSpPr>
            <a:xfrm>
              <a:off x="77114" y="0"/>
              <a:ext cx="444500" cy="13716000"/>
              <a:chOff x="0" y="0"/>
              <a:chExt cx="87802" cy="2709333"/>
            </a:xfrm>
          </p:grpSpPr>
          <p:sp>
            <p:nvSpPr>
              <p:cNvPr id="5" name="Freeform 5">
                <a:extLst>
                  <a:ext uri="{FF2B5EF4-FFF2-40B4-BE49-F238E27FC236}">
                    <a16:creationId xmlns:a16="http://schemas.microsoft.com/office/drawing/2014/main" id="{BB52CE7C-932F-9273-AB78-80DCE7718F6D}"/>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6" name="TextBox 6">
                <a:extLst>
                  <a:ext uri="{FF2B5EF4-FFF2-40B4-BE49-F238E27FC236}">
                    <a16:creationId xmlns:a16="http://schemas.microsoft.com/office/drawing/2014/main" id="{0D4B2D9E-EE59-1008-3012-063894811776}"/>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7" name="Freeform 7">
              <a:extLst>
                <a:ext uri="{FF2B5EF4-FFF2-40B4-BE49-F238E27FC236}">
                  <a16:creationId xmlns:a16="http://schemas.microsoft.com/office/drawing/2014/main" id="{8BD572CB-BDE9-9530-9B36-CA3F6EA65C7E}"/>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8" name="Freeform 8">
              <a:extLst>
                <a:ext uri="{FF2B5EF4-FFF2-40B4-BE49-F238E27FC236}">
                  <a16:creationId xmlns:a16="http://schemas.microsoft.com/office/drawing/2014/main" id="{970C6229-D14E-19FC-671D-E44CDAA9CEDC}"/>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grpSp>
          <p:nvGrpSpPr>
            <p:cNvPr id="9" name="Group 9">
              <a:extLst>
                <a:ext uri="{FF2B5EF4-FFF2-40B4-BE49-F238E27FC236}">
                  <a16:creationId xmlns:a16="http://schemas.microsoft.com/office/drawing/2014/main" id="{3C119920-C585-3A4A-5A55-EE321C23AC02}"/>
                </a:ext>
              </a:extLst>
            </p:cNvPr>
            <p:cNvGrpSpPr/>
            <p:nvPr/>
          </p:nvGrpSpPr>
          <p:grpSpPr>
            <a:xfrm rot="1460314">
              <a:off x="1518" y="765089"/>
              <a:ext cx="595692" cy="135824"/>
              <a:chOff x="0" y="0"/>
              <a:chExt cx="1355149" cy="308989"/>
            </a:xfrm>
          </p:grpSpPr>
          <p:sp>
            <p:nvSpPr>
              <p:cNvPr id="10" name="Freeform 10">
                <a:extLst>
                  <a:ext uri="{FF2B5EF4-FFF2-40B4-BE49-F238E27FC236}">
                    <a16:creationId xmlns:a16="http://schemas.microsoft.com/office/drawing/2014/main" id="{93DF0B19-C841-14B2-47E5-645C171883DB}"/>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1" name="TextBox 11">
                <a:extLst>
                  <a:ext uri="{FF2B5EF4-FFF2-40B4-BE49-F238E27FC236}">
                    <a16:creationId xmlns:a16="http://schemas.microsoft.com/office/drawing/2014/main" id="{9ADCA087-E91A-CA50-5DB5-60637DB6251B}"/>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sp>
        <p:nvSpPr>
          <p:cNvPr id="13" name="CuadroTexto 12">
            <a:extLst>
              <a:ext uri="{FF2B5EF4-FFF2-40B4-BE49-F238E27FC236}">
                <a16:creationId xmlns:a16="http://schemas.microsoft.com/office/drawing/2014/main" id="{7A725944-E01C-C73E-FB89-4EB36257D464}"/>
              </a:ext>
            </a:extLst>
          </p:cNvPr>
          <p:cNvSpPr txBox="1"/>
          <p:nvPr/>
        </p:nvSpPr>
        <p:spPr>
          <a:xfrm>
            <a:off x="1423035" y="1470183"/>
            <a:ext cx="12875895" cy="7201972"/>
          </a:xfrm>
          <a:prstGeom prst="rect">
            <a:avLst/>
          </a:prstGeom>
          <a:noFill/>
        </p:spPr>
        <p:txBody>
          <a:bodyPr wrap="square">
            <a:spAutoFit/>
          </a:bodyPr>
          <a:lstStyle/>
          <a:p>
            <a:r>
              <a:rPr lang="en-US" sz="2800" b="1" dirty="0" err="1"/>
              <a:t>Almacenamiento</a:t>
            </a:r>
            <a:r>
              <a:rPr lang="en-US" sz="2800" b="1" dirty="0"/>
              <a:t> </a:t>
            </a:r>
            <a:r>
              <a:rPr lang="en-US" sz="2800" b="1" dirty="0" err="1"/>
              <a:t>en</a:t>
            </a:r>
            <a:r>
              <a:rPr lang="en-US" sz="2800" b="1" dirty="0"/>
              <a:t> </a:t>
            </a:r>
            <a:r>
              <a:rPr lang="en-US" sz="2800" b="1" dirty="0" err="1"/>
              <a:t>caché</a:t>
            </a:r>
            <a:r>
              <a:rPr lang="en-US" sz="2800" b="1" dirty="0"/>
              <a:t> de Spark</a:t>
            </a:r>
          </a:p>
          <a:p>
            <a:endParaRPr lang="en-US" sz="2800" b="1" dirty="0"/>
          </a:p>
          <a:p>
            <a:r>
              <a:rPr lang="en-US" sz="2800" b="1" dirty="0" err="1"/>
              <a:t>Métodos</a:t>
            </a:r>
            <a:r>
              <a:rPr lang="en-US" sz="2800" b="1" dirty="0"/>
              <a:t>:</a:t>
            </a:r>
          </a:p>
          <a:p>
            <a:endParaRPr lang="en-US" sz="2800" b="1" dirty="0"/>
          </a:p>
          <a:p>
            <a:r>
              <a:rPr lang="en-US" sz="2800" b="1" dirty="0"/>
              <a:t>– persist() (</a:t>
            </a:r>
            <a:r>
              <a:rPr lang="en-US" sz="2800" b="1" dirty="0" err="1"/>
              <a:t>varias</a:t>
            </a:r>
            <a:r>
              <a:rPr lang="en-US" sz="2800" b="1" dirty="0"/>
              <a:t> </a:t>
            </a:r>
            <a:r>
              <a:rPr lang="en-US" sz="2800" b="1" dirty="0" err="1"/>
              <a:t>opciones</a:t>
            </a:r>
            <a:r>
              <a:rPr lang="en-US" sz="2800" b="1" dirty="0"/>
              <a:t>)</a:t>
            </a:r>
          </a:p>
          <a:p>
            <a:r>
              <a:rPr lang="en-US" sz="2800" b="1" dirty="0"/>
              <a:t>– cache() (usar persist con la </a:t>
            </a:r>
            <a:r>
              <a:rPr lang="en-US" sz="2800" b="1" dirty="0" err="1"/>
              <a:t>opción</a:t>
            </a:r>
            <a:r>
              <a:rPr lang="en-US" sz="2800" b="1" dirty="0"/>
              <a:t> MEMORY_ONLY)</a:t>
            </a:r>
          </a:p>
          <a:p>
            <a:r>
              <a:rPr lang="en-US" sz="2800" b="1" dirty="0"/>
              <a:t>– </a:t>
            </a:r>
            <a:r>
              <a:rPr lang="en-US" sz="2800" b="1" dirty="0" err="1"/>
              <a:t>unpersist</a:t>
            </a:r>
            <a:r>
              <a:rPr lang="en-US" sz="2800" b="1" dirty="0"/>
              <a:t>() (</a:t>
            </a:r>
            <a:r>
              <a:rPr lang="en-US" sz="2800" b="1" dirty="0" err="1"/>
              <a:t>liberar</a:t>
            </a:r>
            <a:r>
              <a:rPr lang="en-US" sz="2800" b="1" dirty="0"/>
              <a:t> </a:t>
            </a:r>
            <a:r>
              <a:rPr lang="en-US" sz="2800" b="1" dirty="0" err="1"/>
              <a:t>datos</a:t>
            </a:r>
            <a:r>
              <a:rPr lang="en-US" sz="2800" b="1" dirty="0"/>
              <a:t> </a:t>
            </a:r>
            <a:r>
              <a:rPr lang="en-US" sz="2800" b="1" dirty="0" err="1"/>
              <a:t>persistentes</a:t>
            </a:r>
            <a:r>
              <a:rPr lang="en-US" sz="2800" b="1" dirty="0"/>
              <a:t>)</a:t>
            </a:r>
          </a:p>
          <a:p>
            <a:endParaRPr lang="en-US" sz="2800" b="1" dirty="0"/>
          </a:p>
          <a:p>
            <a:r>
              <a:rPr lang="en-US" sz="2800" b="1" dirty="0" err="1"/>
              <a:t>Opciones</a:t>
            </a:r>
            <a:r>
              <a:rPr lang="en-US" sz="2800" b="1" dirty="0"/>
              <a:t> de </a:t>
            </a:r>
            <a:r>
              <a:rPr lang="en-US" sz="2800" b="1" dirty="0" err="1"/>
              <a:t>persistencia</a:t>
            </a:r>
            <a:r>
              <a:rPr lang="en-US" sz="2800" b="1" dirty="0"/>
              <a:t>:</a:t>
            </a:r>
          </a:p>
          <a:p>
            <a:endParaRPr lang="en-US" sz="2800" b="1" dirty="0"/>
          </a:p>
          <a:p>
            <a:r>
              <a:rPr lang="en-US" sz="2800" b="1" dirty="0"/>
              <a:t>– MEMORY_ONLY – </a:t>
            </a:r>
            <a:r>
              <a:rPr lang="en-US" sz="2800" b="1" dirty="0" err="1"/>
              <a:t>Predeterminado</a:t>
            </a:r>
            <a:r>
              <a:rPr lang="en-US" sz="2800" b="1" dirty="0"/>
              <a:t> –&gt; memoria JVM </a:t>
            </a:r>
            <a:r>
              <a:rPr lang="en-US" sz="2800" b="1" dirty="0" err="1"/>
              <a:t>deserializada</a:t>
            </a:r>
            <a:endParaRPr lang="en-US" sz="2800" b="1" dirty="0"/>
          </a:p>
          <a:p>
            <a:r>
              <a:rPr lang="en-US" sz="2800" b="1" dirty="0"/>
              <a:t>– MEMORY_AND_DISK –&gt; </a:t>
            </a:r>
            <a:r>
              <a:rPr lang="en-US" sz="2800" b="1" dirty="0" err="1"/>
              <a:t>particiones</a:t>
            </a:r>
            <a:r>
              <a:rPr lang="en-US" sz="2800" b="1" dirty="0"/>
              <a:t> </a:t>
            </a:r>
            <a:r>
              <a:rPr lang="en-US" sz="2800" b="1" dirty="0" err="1"/>
              <a:t>sobrantes</a:t>
            </a:r>
            <a:r>
              <a:rPr lang="en-US" sz="2800" b="1" dirty="0"/>
              <a:t> </a:t>
            </a:r>
            <a:r>
              <a:rPr lang="en-US" sz="2800" b="1" dirty="0" err="1"/>
              <a:t>en</a:t>
            </a:r>
            <a:r>
              <a:rPr lang="en-US" sz="2800" b="1" dirty="0"/>
              <a:t> </a:t>
            </a:r>
            <a:r>
              <a:rPr lang="en-US" sz="2800" b="1" dirty="0" err="1"/>
              <a:t>el</a:t>
            </a:r>
            <a:r>
              <a:rPr lang="en-US" sz="2800" b="1" dirty="0"/>
              <a:t> disco.</a:t>
            </a:r>
          </a:p>
          <a:p>
            <a:r>
              <a:rPr lang="en-US" sz="2800" b="1" dirty="0"/>
              <a:t>– MEMORY_ONLY_SER –&gt; memoria JVM </a:t>
            </a:r>
            <a:r>
              <a:rPr lang="en-US" sz="2800" b="1" dirty="0" err="1"/>
              <a:t>serializada</a:t>
            </a:r>
            <a:endParaRPr lang="en-US" sz="2800" b="1" dirty="0"/>
          </a:p>
          <a:p>
            <a:r>
              <a:rPr lang="en-US" sz="2800" b="1" dirty="0"/>
              <a:t>– MEMORY_AND_DISK_SER –&gt; etc.</a:t>
            </a:r>
          </a:p>
          <a:p>
            <a:endParaRPr lang="en-US" sz="2800" dirty="0"/>
          </a:p>
          <a:p>
            <a:r>
              <a:rPr lang="en-US" sz="2800" dirty="0" err="1"/>
              <a:t>Persistir</a:t>
            </a:r>
            <a:r>
              <a:rPr lang="en-US" sz="2800" dirty="0"/>
              <a:t>  no es </a:t>
            </a:r>
            <a:r>
              <a:rPr lang="en-US" sz="2800" dirty="0" err="1"/>
              <a:t>una</a:t>
            </a:r>
            <a:r>
              <a:rPr lang="en-US" sz="2800" dirty="0"/>
              <a:t> </a:t>
            </a:r>
            <a:r>
              <a:rPr lang="en-US" sz="2800" dirty="0" err="1"/>
              <a:t>acción</a:t>
            </a:r>
            <a:br>
              <a:rPr lang="en-US" sz="3600" dirty="0"/>
            </a:br>
            <a:endParaRPr lang="es-CO" dirty="0"/>
          </a:p>
        </p:txBody>
      </p:sp>
    </p:spTree>
    <p:extLst>
      <p:ext uri="{BB962C8B-B14F-4D97-AF65-F5344CB8AC3E}">
        <p14:creationId xmlns:p14="http://schemas.microsoft.com/office/powerpoint/2010/main" val="34873812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1215A4-3454-B9C9-A7DE-7FAB84910DE4}"/>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144BF4FF-18FE-0C1A-9B75-644242B40ECC}"/>
              </a:ext>
            </a:extLst>
          </p:cNvPr>
          <p:cNvSpPr/>
          <p:nvPr/>
        </p:nvSpPr>
        <p:spPr>
          <a:xfrm>
            <a:off x="16526945" y="207818"/>
            <a:ext cx="1388509" cy="555404"/>
          </a:xfrm>
          <a:custGeom>
            <a:avLst/>
            <a:gdLst/>
            <a:ahLst/>
            <a:cxnLst/>
            <a:rect l="l" t="t" r="r" b="b"/>
            <a:pathLst>
              <a:path w="1388509" h="555404">
                <a:moveTo>
                  <a:pt x="0" y="0"/>
                </a:moveTo>
                <a:lnTo>
                  <a:pt x="1388510" y="0"/>
                </a:lnTo>
                <a:lnTo>
                  <a:pt x="1388510" y="555404"/>
                </a:lnTo>
                <a:lnTo>
                  <a:pt x="0" y="555404"/>
                </a:lnTo>
                <a:lnTo>
                  <a:pt x="0" y="0"/>
                </a:lnTo>
                <a:close/>
              </a:path>
            </a:pathLst>
          </a:custGeom>
          <a:blipFill>
            <a:blip r:embed="rId2"/>
            <a:stretch>
              <a:fillRect/>
            </a:stretch>
          </a:blipFill>
        </p:spPr>
        <p:txBody>
          <a:bodyPr/>
          <a:lstStyle/>
          <a:p>
            <a:endParaRPr lang="es-CO"/>
          </a:p>
        </p:txBody>
      </p:sp>
      <p:grpSp>
        <p:nvGrpSpPr>
          <p:cNvPr id="3" name="Group 3">
            <a:extLst>
              <a:ext uri="{FF2B5EF4-FFF2-40B4-BE49-F238E27FC236}">
                <a16:creationId xmlns:a16="http://schemas.microsoft.com/office/drawing/2014/main" id="{96C11F0F-16D6-75F1-A127-291E94140B6F}"/>
              </a:ext>
            </a:extLst>
          </p:cNvPr>
          <p:cNvGrpSpPr/>
          <p:nvPr/>
        </p:nvGrpSpPr>
        <p:grpSpPr>
          <a:xfrm>
            <a:off x="-76200" y="0"/>
            <a:ext cx="449045" cy="10287000"/>
            <a:chOff x="0" y="0"/>
            <a:chExt cx="598727" cy="13716000"/>
          </a:xfrm>
        </p:grpSpPr>
        <p:grpSp>
          <p:nvGrpSpPr>
            <p:cNvPr id="4" name="Group 4">
              <a:extLst>
                <a:ext uri="{FF2B5EF4-FFF2-40B4-BE49-F238E27FC236}">
                  <a16:creationId xmlns:a16="http://schemas.microsoft.com/office/drawing/2014/main" id="{966FA3F9-3372-14A9-D39F-106A5AC7B378}"/>
                </a:ext>
              </a:extLst>
            </p:cNvPr>
            <p:cNvGrpSpPr/>
            <p:nvPr/>
          </p:nvGrpSpPr>
          <p:grpSpPr>
            <a:xfrm>
              <a:off x="77114" y="0"/>
              <a:ext cx="444500" cy="13716000"/>
              <a:chOff x="0" y="0"/>
              <a:chExt cx="87802" cy="2709333"/>
            </a:xfrm>
          </p:grpSpPr>
          <p:sp>
            <p:nvSpPr>
              <p:cNvPr id="5" name="Freeform 5">
                <a:extLst>
                  <a:ext uri="{FF2B5EF4-FFF2-40B4-BE49-F238E27FC236}">
                    <a16:creationId xmlns:a16="http://schemas.microsoft.com/office/drawing/2014/main" id="{70D13899-1F44-9DBD-D442-043A3962863A}"/>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6" name="TextBox 6">
                <a:extLst>
                  <a:ext uri="{FF2B5EF4-FFF2-40B4-BE49-F238E27FC236}">
                    <a16:creationId xmlns:a16="http://schemas.microsoft.com/office/drawing/2014/main" id="{806F66D8-13E4-214D-41CB-B5AC311F6DAC}"/>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7" name="Freeform 7">
              <a:extLst>
                <a:ext uri="{FF2B5EF4-FFF2-40B4-BE49-F238E27FC236}">
                  <a16:creationId xmlns:a16="http://schemas.microsoft.com/office/drawing/2014/main" id="{8D9F2874-2D33-CDEA-0B47-55C49DA7630F}"/>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8" name="Freeform 8">
              <a:extLst>
                <a:ext uri="{FF2B5EF4-FFF2-40B4-BE49-F238E27FC236}">
                  <a16:creationId xmlns:a16="http://schemas.microsoft.com/office/drawing/2014/main" id="{2685DC46-07BA-BDC0-1140-37805C0A58A8}"/>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grpSp>
          <p:nvGrpSpPr>
            <p:cNvPr id="9" name="Group 9">
              <a:extLst>
                <a:ext uri="{FF2B5EF4-FFF2-40B4-BE49-F238E27FC236}">
                  <a16:creationId xmlns:a16="http://schemas.microsoft.com/office/drawing/2014/main" id="{8DBDBBBB-C6DF-D1CD-B34E-86188FF9607F}"/>
                </a:ext>
              </a:extLst>
            </p:cNvPr>
            <p:cNvGrpSpPr/>
            <p:nvPr/>
          </p:nvGrpSpPr>
          <p:grpSpPr>
            <a:xfrm rot="1460314">
              <a:off x="1518" y="765089"/>
              <a:ext cx="595692" cy="135824"/>
              <a:chOff x="0" y="0"/>
              <a:chExt cx="1355149" cy="308989"/>
            </a:xfrm>
          </p:grpSpPr>
          <p:sp>
            <p:nvSpPr>
              <p:cNvPr id="10" name="Freeform 10">
                <a:extLst>
                  <a:ext uri="{FF2B5EF4-FFF2-40B4-BE49-F238E27FC236}">
                    <a16:creationId xmlns:a16="http://schemas.microsoft.com/office/drawing/2014/main" id="{B1D9C7EA-3680-B481-7F20-7BDDFCAD988B}"/>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1" name="TextBox 11">
                <a:extLst>
                  <a:ext uri="{FF2B5EF4-FFF2-40B4-BE49-F238E27FC236}">
                    <a16:creationId xmlns:a16="http://schemas.microsoft.com/office/drawing/2014/main" id="{059B3C7F-AF5E-0490-6276-9E14A4A31A45}"/>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sp>
        <p:nvSpPr>
          <p:cNvPr id="13" name="CuadroTexto 12">
            <a:extLst>
              <a:ext uri="{FF2B5EF4-FFF2-40B4-BE49-F238E27FC236}">
                <a16:creationId xmlns:a16="http://schemas.microsoft.com/office/drawing/2014/main" id="{2311ABEE-803A-7671-E122-DB77A9FA6071}"/>
              </a:ext>
            </a:extLst>
          </p:cNvPr>
          <p:cNvSpPr txBox="1"/>
          <p:nvPr/>
        </p:nvSpPr>
        <p:spPr>
          <a:xfrm>
            <a:off x="1139571" y="839247"/>
            <a:ext cx="16581501" cy="9048631"/>
          </a:xfrm>
          <a:prstGeom prst="rect">
            <a:avLst/>
          </a:prstGeom>
          <a:noFill/>
        </p:spPr>
        <p:txBody>
          <a:bodyPr wrap="square">
            <a:spAutoFit/>
          </a:bodyPr>
          <a:lstStyle/>
          <a:p>
            <a:r>
              <a:rPr lang="en-US" sz="2800" b="1" dirty="0" err="1"/>
              <a:t>Almacenamiento</a:t>
            </a:r>
            <a:r>
              <a:rPr lang="en-US" sz="2800" b="1" dirty="0"/>
              <a:t> </a:t>
            </a:r>
            <a:r>
              <a:rPr lang="en-US" sz="2800" b="1" dirty="0" err="1"/>
              <a:t>en</a:t>
            </a:r>
            <a:r>
              <a:rPr lang="en-US" sz="2800" b="1" dirty="0"/>
              <a:t> </a:t>
            </a:r>
            <a:r>
              <a:rPr lang="en-US" sz="2800" b="1" dirty="0" err="1"/>
              <a:t>caché</a:t>
            </a:r>
            <a:r>
              <a:rPr lang="en-US" sz="2800" b="1" dirty="0"/>
              <a:t> de Spark</a:t>
            </a:r>
          </a:p>
          <a:p>
            <a:endParaRPr lang="en-US" sz="2800" b="1" dirty="0"/>
          </a:p>
          <a:p>
            <a:r>
              <a:rPr lang="es-ES" sz="2800" dirty="0"/>
              <a:t>Imagina que tienes un script que hace esto:</a:t>
            </a:r>
          </a:p>
          <a:p>
            <a:r>
              <a:rPr lang="es-ES" sz="2800" dirty="0"/>
              <a:t>Lee un archivo gigante de 10 GB (</a:t>
            </a:r>
            <a:r>
              <a:rPr lang="es-ES" dirty="0" err="1"/>
              <a:t>read</a:t>
            </a:r>
            <a:r>
              <a:rPr lang="es-ES" sz="2800" dirty="0"/>
              <a:t>).</a:t>
            </a:r>
          </a:p>
          <a:p>
            <a:r>
              <a:rPr lang="es-ES" sz="2800" dirty="0"/>
              <a:t>Lo limpia y filtra (</a:t>
            </a:r>
            <a:r>
              <a:rPr lang="es-ES" dirty="0" err="1"/>
              <a:t>transformation</a:t>
            </a:r>
            <a:r>
              <a:rPr lang="es-ES" sz="2800" dirty="0"/>
              <a:t>).</a:t>
            </a:r>
          </a:p>
          <a:p>
            <a:r>
              <a:rPr lang="es-ES" sz="2800" dirty="0"/>
              <a:t>Calcula el promedio de edad (</a:t>
            </a:r>
            <a:r>
              <a:rPr lang="es-ES" dirty="0" err="1"/>
              <a:t>action</a:t>
            </a:r>
            <a:r>
              <a:rPr lang="es-ES" sz="2800" dirty="0"/>
              <a:t>).</a:t>
            </a:r>
          </a:p>
          <a:p>
            <a:r>
              <a:rPr lang="es-ES" sz="2800" dirty="0"/>
              <a:t>Calcula el máximo de salario (</a:t>
            </a:r>
            <a:r>
              <a:rPr lang="es-ES" dirty="0" err="1"/>
              <a:t>action</a:t>
            </a:r>
            <a:r>
              <a:rPr lang="es-ES" sz="2800" dirty="0"/>
              <a:t>).</a:t>
            </a:r>
          </a:p>
          <a:p>
            <a:endParaRPr lang="es-ES" sz="2800" dirty="0"/>
          </a:p>
          <a:p>
            <a:r>
              <a:rPr lang="es-ES" sz="2800" b="1" dirty="0"/>
              <a:t>Sin </a:t>
            </a:r>
            <a:r>
              <a:rPr lang="es-ES" sz="2800" b="1" dirty="0" err="1"/>
              <a:t>Caching</a:t>
            </a:r>
            <a:r>
              <a:rPr lang="es-ES" sz="2800" b="1" dirty="0"/>
              <a:t>:</a:t>
            </a:r>
          </a:p>
          <a:p>
            <a:endParaRPr lang="es-ES" sz="2800" dirty="0"/>
          </a:p>
          <a:p>
            <a:r>
              <a:rPr lang="es-ES" sz="2800" dirty="0"/>
              <a:t>Para sacar el </a:t>
            </a:r>
            <a:r>
              <a:rPr lang="es-ES" sz="2800" b="1" dirty="0"/>
              <a:t>promedio</a:t>
            </a:r>
            <a:r>
              <a:rPr lang="es-ES" sz="2800" dirty="0"/>
              <a:t>, </a:t>
            </a:r>
            <a:r>
              <a:rPr lang="es-ES" sz="2800" dirty="0" err="1"/>
              <a:t>Spark</a:t>
            </a:r>
            <a:r>
              <a:rPr lang="es-ES" sz="2800" dirty="0"/>
              <a:t> lee el archivo, lo limpia y calcula.</a:t>
            </a:r>
          </a:p>
          <a:p>
            <a:r>
              <a:rPr lang="es-ES" sz="2800" dirty="0"/>
              <a:t>Para sacar el </a:t>
            </a:r>
            <a:r>
              <a:rPr lang="es-ES" sz="2800" b="1" dirty="0"/>
              <a:t>máximo</a:t>
            </a:r>
            <a:r>
              <a:rPr lang="es-ES" sz="2800" dirty="0"/>
              <a:t>, </a:t>
            </a:r>
            <a:r>
              <a:rPr lang="es-ES" sz="2800" dirty="0" err="1"/>
              <a:t>Spark</a:t>
            </a:r>
            <a:r>
              <a:rPr lang="es-ES" sz="2800" dirty="0"/>
              <a:t> </a:t>
            </a:r>
            <a:r>
              <a:rPr lang="es-ES" sz="2800" b="1" dirty="0"/>
              <a:t>vuelve a leer el archivo desde cero</a:t>
            </a:r>
            <a:r>
              <a:rPr lang="es-ES" sz="2800" dirty="0"/>
              <a:t>, lo </a:t>
            </a:r>
            <a:r>
              <a:rPr lang="es-ES" sz="2800" b="1" dirty="0"/>
              <a:t>vuelve a limpiar</a:t>
            </a:r>
            <a:r>
              <a:rPr lang="es-ES" sz="2800" dirty="0"/>
              <a:t> y calcula. </a:t>
            </a:r>
            <a:r>
              <a:rPr lang="es-ES" sz="2800" i="1" dirty="0"/>
              <a:t>¡Es un desperdicio de recursos!</a:t>
            </a:r>
          </a:p>
          <a:p>
            <a:endParaRPr lang="es-ES" sz="2800" dirty="0"/>
          </a:p>
          <a:p>
            <a:r>
              <a:rPr lang="es-ES" sz="2800" b="1" dirty="0"/>
              <a:t>Con </a:t>
            </a:r>
            <a:r>
              <a:rPr lang="es-ES" sz="2800" b="1" dirty="0" err="1"/>
              <a:t>Caching</a:t>
            </a:r>
            <a:r>
              <a:rPr lang="es-ES" sz="2800" b="1" dirty="0"/>
              <a:t>:</a:t>
            </a:r>
          </a:p>
          <a:p>
            <a:endParaRPr lang="es-ES" sz="2800" dirty="0"/>
          </a:p>
          <a:p>
            <a:r>
              <a:rPr lang="es-ES" sz="2800" dirty="0"/>
              <a:t>Le dices a </a:t>
            </a:r>
            <a:r>
              <a:rPr lang="es-ES" sz="2800" dirty="0" err="1"/>
              <a:t>Spark</a:t>
            </a:r>
            <a:r>
              <a:rPr lang="es-ES" sz="2800" dirty="0"/>
              <a:t>: </a:t>
            </a:r>
            <a:r>
              <a:rPr lang="es-ES" dirty="0" err="1"/>
              <a:t>df_limpio.cache</a:t>
            </a:r>
            <a:r>
              <a:rPr lang="es-ES" dirty="0"/>
              <a:t>()</a:t>
            </a:r>
            <a:r>
              <a:rPr lang="es-ES" sz="2800" dirty="0"/>
              <a:t>.</a:t>
            </a:r>
          </a:p>
          <a:p>
            <a:r>
              <a:rPr lang="es-ES" sz="2800" dirty="0"/>
              <a:t>Para sacar el </a:t>
            </a:r>
            <a:r>
              <a:rPr lang="es-ES" sz="2800" b="1" dirty="0"/>
              <a:t>promedio</a:t>
            </a:r>
            <a:r>
              <a:rPr lang="es-ES" sz="2800" dirty="0"/>
              <a:t>, </a:t>
            </a:r>
            <a:r>
              <a:rPr lang="es-ES" sz="2800" dirty="0" err="1"/>
              <a:t>Spark</a:t>
            </a:r>
            <a:r>
              <a:rPr lang="es-ES" sz="2800" dirty="0"/>
              <a:t> lee, limpia, </a:t>
            </a:r>
            <a:r>
              <a:rPr lang="es-ES" sz="2800" b="1" dirty="0"/>
              <a:t>guarda el resultado en la RAM</a:t>
            </a:r>
            <a:r>
              <a:rPr lang="es-ES" sz="2800" dirty="0"/>
              <a:t>, y calcula.</a:t>
            </a:r>
          </a:p>
          <a:p>
            <a:r>
              <a:rPr lang="es-ES" sz="2800" dirty="0"/>
              <a:t>Para sacar el </a:t>
            </a:r>
            <a:r>
              <a:rPr lang="es-ES" sz="2800" b="1" dirty="0"/>
              <a:t>máximo</a:t>
            </a:r>
            <a:r>
              <a:rPr lang="es-ES" sz="2800" dirty="0"/>
              <a:t>, </a:t>
            </a:r>
            <a:r>
              <a:rPr lang="es-ES" sz="2800" dirty="0" err="1"/>
              <a:t>Spark</a:t>
            </a:r>
            <a:r>
              <a:rPr lang="es-ES" sz="2800" dirty="0"/>
              <a:t> </a:t>
            </a:r>
            <a:r>
              <a:rPr lang="es-ES" sz="2800" b="1" dirty="0"/>
              <a:t>lee directamente de la RAM</a:t>
            </a:r>
            <a:r>
              <a:rPr lang="es-ES" sz="2800" dirty="0"/>
              <a:t> (instantáneo) y calcula.</a:t>
            </a:r>
          </a:p>
          <a:p>
            <a:br>
              <a:rPr lang="en-US" sz="3600" dirty="0"/>
            </a:br>
            <a:endParaRPr lang="es-CO" dirty="0"/>
          </a:p>
        </p:txBody>
      </p:sp>
    </p:spTree>
    <p:extLst>
      <p:ext uri="{BB962C8B-B14F-4D97-AF65-F5344CB8AC3E}">
        <p14:creationId xmlns:p14="http://schemas.microsoft.com/office/powerpoint/2010/main" val="79625955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7570B4-DBD1-1912-3BA5-1FB7B38921A7}"/>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737BEE01-9C56-1C6B-C22C-30BA21315070}"/>
              </a:ext>
            </a:extLst>
          </p:cNvPr>
          <p:cNvSpPr/>
          <p:nvPr/>
        </p:nvSpPr>
        <p:spPr>
          <a:xfrm>
            <a:off x="16526945" y="207818"/>
            <a:ext cx="1388509" cy="555404"/>
          </a:xfrm>
          <a:custGeom>
            <a:avLst/>
            <a:gdLst/>
            <a:ahLst/>
            <a:cxnLst/>
            <a:rect l="l" t="t" r="r" b="b"/>
            <a:pathLst>
              <a:path w="1388509" h="555404">
                <a:moveTo>
                  <a:pt x="0" y="0"/>
                </a:moveTo>
                <a:lnTo>
                  <a:pt x="1388510" y="0"/>
                </a:lnTo>
                <a:lnTo>
                  <a:pt x="1388510" y="555404"/>
                </a:lnTo>
                <a:lnTo>
                  <a:pt x="0" y="555404"/>
                </a:lnTo>
                <a:lnTo>
                  <a:pt x="0" y="0"/>
                </a:lnTo>
                <a:close/>
              </a:path>
            </a:pathLst>
          </a:custGeom>
          <a:blipFill>
            <a:blip r:embed="rId2"/>
            <a:stretch>
              <a:fillRect/>
            </a:stretch>
          </a:blipFill>
        </p:spPr>
        <p:txBody>
          <a:bodyPr/>
          <a:lstStyle/>
          <a:p>
            <a:endParaRPr lang="es-CO"/>
          </a:p>
        </p:txBody>
      </p:sp>
      <p:grpSp>
        <p:nvGrpSpPr>
          <p:cNvPr id="3" name="Group 3">
            <a:extLst>
              <a:ext uri="{FF2B5EF4-FFF2-40B4-BE49-F238E27FC236}">
                <a16:creationId xmlns:a16="http://schemas.microsoft.com/office/drawing/2014/main" id="{020E3263-D783-D6A1-811B-FD9AABE1B4C1}"/>
              </a:ext>
            </a:extLst>
          </p:cNvPr>
          <p:cNvGrpSpPr/>
          <p:nvPr/>
        </p:nvGrpSpPr>
        <p:grpSpPr>
          <a:xfrm>
            <a:off x="-76200" y="0"/>
            <a:ext cx="449045" cy="10287000"/>
            <a:chOff x="0" y="0"/>
            <a:chExt cx="598727" cy="13716000"/>
          </a:xfrm>
        </p:grpSpPr>
        <p:grpSp>
          <p:nvGrpSpPr>
            <p:cNvPr id="4" name="Group 4">
              <a:extLst>
                <a:ext uri="{FF2B5EF4-FFF2-40B4-BE49-F238E27FC236}">
                  <a16:creationId xmlns:a16="http://schemas.microsoft.com/office/drawing/2014/main" id="{E6615481-B6F6-3653-4A72-4072EB15AC77}"/>
                </a:ext>
              </a:extLst>
            </p:cNvPr>
            <p:cNvGrpSpPr/>
            <p:nvPr/>
          </p:nvGrpSpPr>
          <p:grpSpPr>
            <a:xfrm>
              <a:off x="77114" y="0"/>
              <a:ext cx="444500" cy="13716000"/>
              <a:chOff x="0" y="0"/>
              <a:chExt cx="87802" cy="2709333"/>
            </a:xfrm>
          </p:grpSpPr>
          <p:sp>
            <p:nvSpPr>
              <p:cNvPr id="5" name="Freeform 5">
                <a:extLst>
                  <a:ext uri="{FF2B5EF4-FFF2-40B4-BE49-F238E27FC236}">
                    <a16:creationId xmlns:a16="http://schemas.microsoft.com/office/drawing/2014/main" id="{C02BDA94-34E0-E88A-27EB-C9D10CD4E8B6}"/>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6" name="TextBox 6">
                <a:extLst>
                  <a:ext uri="{FF2B5EF4-FFF2-40B4-BE49-F238E27FC236}">
                    <a16:creationId xmlns:a16="http://schemas.microsoft.com/office/drawing/2014/main" id="{4D3D0C98-EDE3-F461-24EF-57E54CDBD96C}"/>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7" name="Freeform 7">
              <a:extLst>
                <a:ext uri="{FF2B5EF4-FFF2-40B4-BE49-F238E27FC236}">
                  <a16:creationId xmlns:a16="http://schemas.microsoft.com/office/drawing/2014/main" id="{D40AE7C6-5054-0FD4-24C3-6839BD245A65}"/>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8" name="Freeform 8">
              <a:extLst>
                <a:ext uri="{FF2B5EF4-FFF2-40B4-BE49-F238E27FC236}">
                  <a16:creationId xmlns:a16="http://schemas.microsoft.com/office/drawing/2014/main" id="{32679B3B-89CF-4E61-95F8-5039F0050818}"/>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grpSp>
          <p:nvGrpSpPr>
            <p:cNvPr id="9" name="Group 9">
              <a:extLst>
                <a:ext uri="{FF2B5EF4-FFF2-40B4-BE49-F238E27FC236}">
                  <a16:creationId xmlns:a16="http://schemas.microsoft.com/office/drawing/2014/main" id="{4470D57E-BDBE-8BB4-F051-451D84DC5998}"/>
                </a:ext>
              </a:extLst>
            </p:cNvPr>
            <p:cNvGrpSpPr/>
            <p:nvPr/>
          </p:nvGrpSpPr>
          <p:grpSpPr>
            <a:xfrm rot="1460314">
              <a:off x="1518" y="765089"/>
              <a:ext cx="595692" cy="135824"/>
              <a:chOff x="0" y="0"/>
              <a:chExt cx="1355149" cy="308989"/>
            </a:xfrm>
          </p:grpSpPr>
          <p:sp>
            <p:nvSpPr>
              <p:cNvPr id="10" name="Freeform 10">
                <a:extLst>
                  <a:ext uri="{FF2B5EF4-FFF2-40B4-BE49-F238E27FC236}">
                    <a16:creationId xmlns:a16="http://schemas.microsoft.com/office/drawing/2014/main" id="{045E2F43-F111-4272-EEE0-659FF08E140C}"/>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1" name="TextBox 11">
                <a:extLst>
                  <a:ext uri="{FF2B5EF4-FFF2-40B4-BE49-F238E27FC236}">
                    <a16:creationId xmlns:a16="http://schemas.microsoft.com/office/drawing/2014/main" id="{89B0E849-894A-AFA7-55DA-021E3E37187B}"/>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sp>
        <p:nvSpPr>
          <p:cNvPr id="13" name="CuadroTexto 12">
            <a:extLst>
              <a:ext uri="{FF2B5EF4-FFF2-40B4-BE49-F238E27FC236}">
                <a16:creationId xmlns:a16="http://schemas.microsoft.com/office/drawing/2014/main" id="{99917F28-3AF9-1B7C-5499-2327FB223B64}"/>
              </a:ext>
            </a:extLst>
          </p:cNvPr>
          <p:cNvSpPr txBox="1"/>
          <p:nvPr/>
        </p:nvSpPr>
        <p:spPr>
          <a:xfrm>
            <a:off x="1139571" y="839247"/>
            <a:ext cx="16581501" cy="7632859"/>
          </a:xfrm>
          <a:prstGeom prst="rect">
            <a:avLst/>
          </a:prstGeom>
          <a:noFill/>
        </p:spPr>
        <p:txBody>
          <a:bodyPr wrap="square">
            <a:spAutoFit/>
          </a:bodyPr>
          <a:lstStyle/>
          <a:p>
            <a:r>
              <a:rPr lang="en-US" sz="2800" b="1" dirty="0" err="1"/>
              <a:t>Almacenamiento</a:t>
            </a:r>
            <a:r>
              <a:rPr lang="en-US" sz="2800" b="1" dirty="0"/>
              <a:t> </a:t>
            </a:r>
            <a:r>
              <a:rPr lang="en-US" sz="2800" b="1" dirty="0" err="1"/>
              <a:t>en</a:t>
            </a:r>
            <a:r>
              <a:rPr lang="en-US" sz="2800" b="1" dirty="0"/>
              <a:t> </a:t>
            </a:r>
            <a:r>
              <a:rPr lang="en-US" sz="2800" b="1" dirty="0" err="1"/>
              <a:t>caché</a:t>
            </a:r>
            <a:r>
              <a:rPr lang="en-US" sz="2800" b="1" dirty="0"/>
              <a:t> de Spark</a:t>
            </a:r>
          </a:p>
          <a:p>
            <a:endParaRPr lang="en-US" sz="2800" b="1" dirty="0"/>
          </a:p>
          <a:p>
            <a:r>
              <a:rPr lang="es-ES" sz="2800" dirty="0"/>
              <a:t># 1. Carga y Transformación costosa</a:t>
            </a:r>
          </a:p>
          <a:p>
            <a:r>
              <a:rPr lang="es-ES" sz="2800" dirty="0" err="1"/>
              <a:t>df</a:t>
            </a:r>
            <a:r>
              <a:rPr lang="es-ES" sz="2800" dirty="0"/>
              <a:t> = spark.read.csv("archivo_gigante.csv")</a:t>
            </a:r>
          </a:p>
          <a:p>
            <a:r>
              <a:rPr lang="es-ES" sz="2800" dirty="0" err="1"/>
              <a:t>df_limpio</a:t>
            </a:r>
            <a:r>
              <a:rPr lang="es-ES" sz="2800" dirty="0"/>
              <a:t> = </a:t>
            </a:r>
            <a:r>
              <a:rPr lang="es-ES" sz="2800" dirty="0" err="1"/>
              <a:t>df.filter</a:t>
            </a:r>
            <a:r>
              <a:rPr lang="es-ES" sz="2800" dirty="0"/>
              <a:t>(</a:t>
            </a:r>
            <a:r>
              <a:rPr lang="es-ES" sz="2800" dirty="0" err="1"/>
              <a:t>df.edad</a:t>
            </a:r>
            <a:r>
              <a:rPr lang="es-ES" sz="2800" dirty="0"/>
              <a:t> &gt; 18).</a:t>
            </a:r>
            <a:r>
              <a:rPr lang="es-ES" sz="2800" dirty="0" err="1"/>
              <a:t>select</a:t>
            </a:r>
            <a:r>
              <a:rPr lang="es-ES" sz="2800" dirty="0"/>
              <a:t>(...)</a:t>
            </a:r>
          </a:p>
          <a:p>
            <a:endParaRPr lang="es-ES" sz="2800" dirty="0"/>
          </a:p>
          <a:p>
            <a:r>
              <a:rPr lang="es-ES" sz="2800" dirty="0"/>
              <a:t># 2. Marcamos para guardar en caché</a:t>
            </a:r>
          </a:p>
          <a:p>
            <a:r>
              <a:rPr lang="es-ES" sz="2800" dirty="0"/>
              <a:t># OJO: Aquí todavía no se guarda nada (</a:t>
            </a:r>
            <a:r>
              <a:rPr lang="es-ES" sz="2800" dirty="0" err="1"/>
              <a:t>Lazy</a:t>
            </a:r>
            <a:r>
              <a:rPr lang="es-ES" sz="2800" dirty="0"/>
              <a:t> </a:t>
            </a:r>
            <a:r>
              <a:rPr lang="es-ES" sz="2800" dirty="0" err="1"/>
              <a:t>Evaluation</a:t>
            </a:r>
            <a:r>
              <a:rPr lang="es-ES" sz="2800" dirty="0"/>
              <a:t>)</a:t>
            </a:r>
          </a:p>
          <a:p>
            <a:r>
              <a:rPr lang="es-ES" sz="2800" dirty="0" err="1"/>
              <a:t>df_limpio.cache</a:t>
            </a:r>
            <a:r>
              <a:rPr lang="es-ES" sz="2800" dirty="0"/>
              <a:t>() </a:t>
            </a:r>
          </a:p>
          <a:p>
            <a:endParaRPr lang="es-ES" sz="2800" dirty="0"/>
          </a:p>
          <a:p>
            <a:r>
              <a:rPr lang="es-ES" sz="2800" dirty="0"/>
              <a:t># 3. Primera Acción (Aquí se procesa y SE GUARDA en memoria)</a:t>
            </a:r>
          </a:p>
          <a:p>
            <a:r>
              <a:rPr lang="es-ES" sz="2800" dirty="0" err="1"/>
              <a:t>print</a:t>
            </a:r>
            <a:r>
              <a:rPr lang="es-ES" sz="2800" dirty="0"/>
              <a:t>(</a:t>
            </a:r>
            <a:r>
              <a:rPr lang="es-ES" sz="2800" dirty="0" err="1"/>
              <a:t>df_limpio.count</a:t>
            </a:r>
            <a:r>
              <a:rPr lang="es-ES" sz="2800" dirty="0"/>
              <a:t>()) </a:t>
            </a:r>
          </a:p>
          <a:p>
            <a:r>
              <a:rPr lang="es-ES" sz="2800" dirty="0"/>
              <a:t># Tarda: 10 minutos (porque lee el archivo)</a:t>
            </a:r>
          </a:p>
          <a:p>
            <a:endParaRPr lang="es-ES" sz="2800" dirty="0"/>
          </a:p>
          <a:p>
            <a:r>
              <a:rPr lang="es-ES" sz="2800" dirty="0"/>
              <a:t># 4. Segunda Acción (Usa los datos de memoria)</a:t>
            </a:r>
          </a:p>
          <a:p>
            <a:r>
              <a:rPr lang="es-ES" sz="2800" dirty="0" err="1"/>
              <a:t>print</a:t>
            </a:r>
            <a:r>
              <a:rPr lang="es-ES" sz="2800" dirty="0"/>
              <a:t>(</a:t>
            </a:r>
            <a:r>
              <a:rPr lang="es-ES" sz="2800" dirty="0" err="1"/>
              <a:t>df_limpio.show</a:t>
            </a:r>
            <a:r>
              <a:rPr lang="es-ES" sz="2800" dirty="0"/>
              <a:t>())</a:t>
            </a:r>
          </a:p>
          <a:p>
            <a:r>
              <a:rPr lang="es-ES" sz="2800" dirty="0"/>
              <a:t># Tarda: 2 segundos (porque ya está en RAM)</a:t>
            </a:r>
            <a:br>
              <a:rPr lang="en-US" sz="3600" dirty="0"/>
            </a:br>
            <a:endParaRPr lang="es-CO" dirty="0"/>
          </a:p>
        </p:txBody>
      </p:sp>
    </p:spTree>
    <p:extLst>
      <p:ext uri="{BB962C8B-B14F-4D97-AF65-F5344CB8AC3E}">
        <p14:creationId xmlns:p14="http://schemas.microsoft.com/office/powerpoint/2010/main" val="414551349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F40198-57B2-C821-1B90-AF6DCE8F8EB5}"/>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9ED18699-3B72-79FE-D68A-4EAA8578B321}"/>
              </a:ext>
            </a:extLst>
          </p:cNvPr>
          <p:cNvSpPr/>
          <p:nvPr/>
        </p:nvSpPr>
        <p:spPr>
          <a:xfrm>
            <a:off x="16526945" y="207818"/>
            <a:ext cx="1388509" cy="555404"/>
          </a:xfrm>
          <a:custGeom>
            <a:avLst/>
            <a:gdLst/>
            <a:ahLst/>
            <a:cxnLst/>
            <a:rect l="l" t="t" r="r" b="b"/>
            <a:pathLst>
              <a:path w="1388509" h="555404">
                <a:moveTo>
                  <a:pt x="0" y="0"/>
                </a:moveTo>
                <a:lnTo>
                  <a:pt x="1388510" y="0"/>
                </a:lnTo>
                <a:lnTo>
                  <a:pt x="1388510" y="555404"/>
                </a:lnTo>
                <a:lnTo>
                  <a:pt x="0" y="555404"/>
                </a:lnTo>
                <a:lnTo>
                  <a:pt x="0" y="0"/>
                </a:lnTo>
                <a:close/>
              </a:path>
            </a:pathLst>
          </a:custGeom>
          <a:blipFill>
            <a:blip r:embed="rId2"/>
            <a:stretch>
              <a:fillRect/>
            </a:stretch>
          </a:blipFill>
        </p:spPr>
        <p:txBody>
          <a:bodyPr/>
          <a:lstStyle/>
          <a:p>
            <a:endParaRPr lang="es-CO"/>
          </a:p>
        </p:txBody>
      </p:sp>
      <p:grpSp>
        <p:nvGrpSpPr>
          <p:cNvPr id="3" name="Group 3">
            <a:extLst>
              <a:ext uri="{FF2B5EF4-FFF2-40B4-BE49-F238E27FC236}">
                <a16:creationId xmlns:a16="http://schemas.microsoft.com/office/drawing/2014/main" id="{8BC4E2FE-1125-1575-6A06-D6D5BCD23076}"/>
              </a:ext>
            </a:extLst>
          </p:cNvPr>
          <p:cNvGrpSpPr/>
          <p:nvPr/>
        </p:nvGrpSpPr>
        <p:grpSpPr>
          <a:xfrm>
            <a:off x="-76200" y="0"/>
            <a:ext cx="449045" cy="10287000"/>
            <a:chOff x="0" y="0"/>
            <a:chExt cx="598727" cy="13716000"/>
          </a:xfrm>
        </p:grpSpPr>
        <p:grpSp>
          <p:nvGrpSpPr>
            <p:cNvPr id="4" name="Group 4">
              <a:extLst>
                <a:ext uri="{FF2B5EF4-FFF2-40B4-BE49-F238E27FC236}">
                  <a16:creationId xmlns:a16="http://schemas.microsoft.com/office/drawing/2014/main" id="{F7DC0F7C-2DD6-B994-7CB4-7D9A53F234B0}"/>
                </a:ext>
              </a:extLst>
            </p:cNvPr>
            <p:cNvGrpSpPr/>
            <p:nvPr/>
          </p:nvGrpSpPr>
          <p:grpSpPr>
            <a:xfrm>
              <a:off x="77114" y="0"/>
              <a:ext cx="444500" cy="13716000"/>
              <a:chOff x="0" y="0"/>
              <a:chExt cx="87802" cy="2709333"/>
            </a:xfrm>
          </p:grpSpPr>
          <p:sp>
            <p:nvSpPr>
              <p:cNvPr id="5" name="Freeform 5">
                <a:extLst>
                  <a:ext uri="{FF2B5EF4-FFF2-40B4-BE49-F238E27FC236}">
                    <a16:creationId xmlns:a16="http://schemas.microsoft.com/office/drawing/2014/main" id="{E1BB95AD-B72C-A0BF-0F2D-B9A3D77ECDB3}"/>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6" name="TextBox 6">
                <a:extLst>
                  <a:ext uri="{FF2B5EF4-FFF2-40B4-BE49-F238E27FC236}">
                    <a16:creationId xmlns:a16="http://schemas.microsoft.com/office/drawing/2014/main" id="{9461200B-DF2A-5138-661D-42769A2CAC7D}"/>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7" name="Freeform 7">
              <a:extLst>
                <a:ext uri="{FF2B5EF4-FFF2-40B4-BE49-F238E27FC236}">
                  <a16:creationId xmlns:a16="http://schemas.microsoft.com/office/drawing/2014/main" id="{BE366A52-4152-BC64-3F4A-F89EB3175BDC}"/>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8" name="Freeform 8">
              <a:extLst>
                <a:ext uri="{FF2B5EF4-FFF2-40B4-BE49-F238E27FC236}">
                  <a16:creationId xmlns:a16="http://schemas.microsoft.com/office/drawing/2014/main" id="{DF1662B8-5FC1-6D00-BED5-4BC3AE9A29B9}"/>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grpSp>
          <p:nvGrpSpPr>
            <p:cNvPr id="9" name="Group 9">
              <a:extLst>
                <a:ext uri="{FF2B5EF4-FFF2-40B4-BE49-F238E27FC236}">
                  <a16:creationId xmlns:a16="http://schemas.microsoft.com/office/drawing/2014/main" id="{D6A91784-1569-9F6A-0364-F3286B8CBF6A}"/>
                </a:ext>
              </a:extLst>
            </p:cNvPr>
            <p:cNvGrpSpPr/>
            <p:nvPr/>
          </p:nvGrpSpPr>
          <p:grpSpPr>
            <a:xfrm rot="1460314">
              <a:off x="1518" y="765089"/>
              <a:ext cx="595692" cy="135824"/>
              <a:chOff x="0" y="0"/>
              <a:chExt cx="1355149" cy="308989"/>
            </a:xfrm>
          </p:grpSpPr>
          <p:sp>
            <p:nvSpPr>
              <p:cNvPr id="10" name="Freeform 10">
                <a:extLst>
                  <a:ext uri="{FF2B5EF4-FFF2-40B4-BE49-F238E27FC236}">
                    <a16:creationId xmlns:a16="http://schemas.microsoft.com/office/drawing/2014/main" id="{272C8B86-231B-BD8A-E457-56A816D7E044}"/>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1" name="TextBox 11">
                <a:extLst>
                  <a:ext uri="{FF2B5EF4-FFF2-40B4-BE49-F238E27FC236}">
                    <a16:creationId xmlns:a16="http://schemas.microsoft.com/office/drawing/2014/main" id="{5FB39568-0FC9-0ABE-B670-06A9F25802F1}"/>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sp>
        <p:nvSpPr>
          <p:cNvPr id="13" name="CuadroTexto 12">
            <a:extLst>
              <a:ext uri="{FF2B5EF4-FFF2-40B4-BE49-F238E27FC236}">
                <a16:creationId xmlns:a16="http://schemas.microsoft.com/office/drawing/2014/main" id="{99C1B37E-FBCB-6320-A161-304B0E218750}"/>
              </a:ext>
            </a:extLst>
          </p:cNvPr>
          <p:cNvSpPr txBox="1"/>
          <p:nvPr/>
        </p:nvSpPr>
        <p:spPr>
          <a:xfrm>
            <a:off x="1139571" y="839247"/>
            <a:ext cx="15200757" cy="7448193"/>
          </a:xfrm>
          <a:prstGeom prst="rect">
            <a:avLst/>
          </a:prstGeom>
          <a:noFill/>
        </p:spPr>
        <p:txBody>
          <a:bodyPr wrap="square">
            <a:spAutoFit/>
          </a:bodyPr>
          <a:lstStyle/>
          <a:p>
            <a:r>
              <a:rPr lang="es-ES" sz="3200" b="1" dirty="0"/>
              <a:t>¿cache() vs </a:t>
            </a:r>
            <a:r>
              <a:rPr lang="es-ES" sz="3200" b="1" dirty="0" err="1"/>
              <a:t>persist</a:t>
            </a:r>
            <a:r>
              <a:rPr lang="es-ES" sz="3200" b="1" dirty="0"/>
              <a:t>()?</a:t>
            </a:r>
          </a:p>
          <a:p>
            <a:endParaRPr lang="es-ES" sz="3200" b="1" dirty="0"/>
          </a:p>
          <a:p>
            <a:r>
              <a:rPr lang="es-ES" sz="2800" dirty="0"/>
              <a:t>En </a:t>
            </a:r>
            <a:r>
              <a:rPr lang="es-ES" sz="2800" dirty="0" err="1"/>
              <a:t>Spark</a:t>
            </a:r>
            <a:r>
              <a:rPr lang="es-ES" sz="2800" dirty="0"/>
              <a:t> verás dos comandos para esto. Son casi lo mismo, pero </a:t>
            </a:r>
            <a:r>
              <a:rPr lang="es-ES" sz="2800" dirty="0" err="1"/>
              <a:t>persist</a:t>
            </a:r>
            <a:r>
              <a:rPr lang="es-ES" sz="2800" dirty="0"/>
              <a:t>() es más flexible.</a:t>
            </a:r>
          </a:p>
          <a:p>
            <a:endParaRPr lang="es-ES" sz="2800" dirty="0"/>
          </a:p>
          <a:p>
            <a:r>
              <a:rPr lang="es-ES" sz="2800" b="1" dirty="0"/>
              <a:t>.cache()</a:t>
            </a:r>
            <a:r>
              <a:rPr lang="es-ES" sz="2800" dirty="0"/>
              <a:t>:</a:t>
            </a:r>
          </a:p>
          <a:p>
            <a:pPr lvl="1"/>
            <a:r>
              <a:rPr lang="es-ES" sz="2800" dirty="0"/>
              <a:t>Es la opción rápida y automática.</a:t>
            </a:r>
          </a:p>
          <a:p>
            <a:pPr lvl="1"/>
            <a:r>
              <a:rPr lang="es-ES" sz="2800" dirty="0"/>
              <a:t>Guarda los datos en </a:t>
            </a:r>
            <a:r>
              <a:rPr lang="es-ES" sz="2800" b="1" dirty="0"/>
              <a:t>MEMORY_AND_DISK</a:t>
            </a:r>
            <a:r>
              <a:rPr lang="es-ES" sz="2800" dirty="0"/>
              <a:t> (en versiones recientes de </a:t>
            </a:r>
            <a:r>
              <a:rPr lang="es-ES" sz="2800" dirty="0" err="1"/>
              <a:t>Spark</a:t>
            </a:r>
            <a:r>
              <a:rPr lang="es-ES" sz="2800" dirty="0"/>
              <a:t> SQL/</a:t>
            </a:r>
            <a:r>
              <a:rPr lang="es-ES" sz="2800" dirty="0" err="1"/>
              <a:t>DataFrames</a:t>
            </a:r>
            <a:r>
              <a:rPr lang="es-ES" sz="2800" dirty="0"/>
              <a:t>). Intenta llenar la RAM; si no cabe, lo que sobra lo guarda en el disco duro.</a:t>
            </a:r>
          </a:p>
          <a:p>
            <a:pPr lvl="1"/>
            <a:endParaRPr lang="es-ES" sz="2800" dirty="0"/>
          </a:p>
          <a:p>
            <a:r>
              <a:rPr lang="es-ES" sz="2800" b="1" dirty="0"/>
              <a:t>.</a:t>
            </a:r>
            <a:r>
              <a:rPr lang="es-ES" sz="2800" b="1" dirty="0" err="1"/>
              <a:t>persist</a:t>
            </a:r>
            <a:r>
              <a:rPr lang="es-ES" sz="2800" b="1" dirty="0"/>
              <a:t>(</a:t>
            </a:r>
            <a:r>
              <a:rPr lang="es-ES" sz="2800" b="1" dirty="0" err="1"/>
              <a:t>nivel_de_almacenamiento</a:t>
            </a:r>
            <a:r>
              <a:rPr lang="es-ES" sz="2800" b="1" dirty="0"/>
              <a:t>)</a:t>
            </a:r>
            <a:r>
              <a:rPr lang="es-ES" sz="2800" dirty="0"/>
              <a:t>:</a:t>
            </a:r>
          </a:p>
          <a:p>
            <a:pPr lvl="1"/>
            <a:r>
              <a:rPr lang="es-ES" sz="2800" dirty="0"/>
              <a:t>Te permite elegir </a:t>
            </a:r>
            <a:r>
              <a:rPr lang="es-ES" sz="2800" i="1" dirty="0"/>
              <a:t>dónde</a:t>
            </a:r>
            <a:r>
              <a:rPr lang="es-ES" sz="2800" dirty="0"/>
              <a:t> guardar los datos.</a:t>
            </a:r>
          </a:p>
          <a:p>
            <a:pPr lvl="1"/>
            <a:r>
              <a:rPr lang="es-ES" sz="2800" dirty="0"/>
              <a:t>Opciones comunes:</a:t>
            </a:r>
          </a:p>
          <a:p>
            <a:pPr lvl="2"/>
            <a:r>
              <a:rPr lang="es-ES" sz="2800" dirty="0"/>
              <a:t>MEMORY_ONLY: Todo en RAM. Si no cabe, falla o recalcula (riesgoso pero rápido).</a:t>
            </a:r>
          </a:p>
          <a:p>
            <a:pPr lvl="2"/>
            <a:r>
              <a:rPr lang="es-ES" sz="2800" dirty="0"/>
              <a:t>DISK_ONLY: Todo al disco (lento, pero útil si el </a:t>
            </a:r>
            <a:r>
              <a:rPr lang="es-ES" sz="2800" dirty="0" err="1"/>
              <a:t>dataset</a:t>
            </a:r>
            <a:r>
              <a:rPr lang="es-ES" sz="2800" dirty="0"/>
              <a:t> es enorme).</a:t>
            </a:r>
          </a:p>
          <a:p>
            <a:pPr lvl="2"/>
            <a:r>
              <a:rPr lang="es-ES" sz="2800" dirty="0"/>
              <a:t>MEMORY_AND_DISK: (El estándar) Lo que quepa en RAM va a RAM, el resto a disco.</a:t>
            </a:r>
          </a:p>
          <a:p>
            <a:br>
              <a:rPr lang="en-US" sz="3600" dirty="0"/>
            </a:br>
            <a:endParaRPr lang="es-CO" dirty="0"/>
          </a:p>
        </p:txBody>
      </p:sp>
    </p:spTree>
    <p:extLst>
      <p:ext uri="{BB962C8B-B14F-4D97-AF65-F5344CB8AC3E}">
        <p14:creationId xmlns:p14="http://schemas.microsoft.com/office/powerpoint/2010/main" val="180281924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748015-4FB4-F311-A130-874D43F3790C}"/>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3379FDB0-B3B9-355B-C4F0-A5F6523D172E}"/>
              </a:ext>
            </a:extLst>
          </p:cNvPr>
          <p:cNvSpPr/>
          <p:nvPr/>
        </p:nvSpPr>
        <p:spPr>
          <a:xfrm>
            <a:off x="16526945" y="207818"/>
            <a:ext cx="1388509" cy="555404"/>
          </a:xfrm>
          <a:custGeom>
            <a:avLst/>
            <a:gdLst/>
            <a:ahLst/>
            <a:cxnLst/>
            <a:rect l="l" t="t" r="r" b="b"/>
            <a:pathLst>
              <a:path w="1388509" h="555404">
                <a:moveTo>
                  <a:pt x="0" y="0"/>
                </a:moveTo>
                <a:lnTo>
                  <a:pt x="1388510" y="0"/>
                </a:lnTo>
                <a:lnTo>
                  <a:pt x="1388510" y="555404"/>
                </a:lnTo>
                <a:lnTo>
                  <a:pt x="0" y="555404"/>
                </a:lnTo>
                <a:lnTo>
                  <a:pt x="0" y="0"/>
                </a:lnTo>
                <a:close/>
              </a:path>
            </a:pathLst>
          </a:custGeom>
          <a:blipFill>
            <a:blip r:embed="rId2"/>
            <a:stretch>
              <a:fillRect/>
            </a:stretch>
          </a:blipFill>
        </p:spPr>
        <p:txBody>
          <a:bodyPr/>
          <a:lstStyle/>
          <a:p>
            <a:endParaRPr lang="es-CO"/>
          </a:p>
        </p:txBody>
      </p:sp>
      <p:grpSp>
        <p:nvGrpSpPr>
          <p:cNvPr id="3" name="Group 3">
            <a:extLst>
              <a:ext uri="{FF2B5EF4-FFF2-40B4-BE49-F238E27FC236}">
                <a16:creationId xmlns:a16="http://schemas.microsoft.com/office/drawing/2014/main" id="{EF74C648-AFA2-9A5E-8085-5E0B5FD9DB3E}"/>
              </a:ext>
            </a:extLst>
          </p:cNvPr>
          <p:cNvGrpSpPr/>
          <p:nvPr/>
        </p:nvGrpSpPr>
        <p:grpSpPr>
          <a:xfrm>
            <a:off x="-76200" y="0"/>
            <a:ext cx="449045" cy="10287000"/>
            <a:chOff x="0" y="0"/>
            <a:chExt cx="598727" cy="13716000"/>
          </a:xfrm>
        </p:grpSpPr>
        <p:grpSp>
          <p:nvGrpSpPr>
            <p:cNvPr id="4" name="Group 4">
              <a:extLst>
                <a:ext uri="{FF2B5EF4-FFF2-40B4-BE49-F238E27FC236}">
                  <a16:creationId xmlns:a16="http://schemas.microsoft.com/office/drawing/2014/main" id="{EDA1E855-4E4A-783C-47CA-CBD100F222A4}"/>
                </a:ext>
              </a:extLst>
            </p:cNvPr>
            <p:cNvGrpSpPr/>
            <p:nvPr/>
          </p:nvGrpSpPr>
          <p:grpSpPr>
            <a:xfrm>
              <a:off x="77114" y="0"/>
              <a:ext cx="444500" cy="13716000"/>
              <a:chOff x="0" y="0"/>
              <a:chExt cx="87802" cy="2709333"/>
            </a:xfrm>
          </p:grpSpPr>
          <p:sp>
            <p:nvSpPr>
              <p:cNvPr id="5" name="Freeform 5">
                <a:extLst>
                  <a:ext uri="{FF2B5EF4-FFF2-40B4-BE49-F238E27FC236}">
                    <a16:creationId xmlns:a16="http://schemas.microsoft.com/office/drawing/2014/main" id="{F3477FBD-1C4E-0972-F653-37E968C311C1}"/>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6" name="TextBox 6">
                <a:extLst>
                  <a:ext uri="{FF2B5EF4-FFF2-40B4-BE49-F238E27FC236}">
                    <a16:creationId xmlns:a16="http://schemas.microsoft.com/office/drawing/2014/main" id="{3FB023B1-8DC3-0A46-2D6F-98C71D77B619}"/>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7" name="Freeform 7">
              <a:extLst>
                <a:ext uri="{FF2B5EF4-FFF2-40B4-BE49-F238E27FC236}">
                  <a16:creationId xmlns:a16="http://schemas.microsoft.com/office/drawing/2014/main" id="{5DC0C21D-196B-3899-1DEB-7BF57093BD3B}"/>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8" name="Freeform 8">
              <a:extLst>
                <a:ext uri="{FF2B5EF4-FFF2-40B4-BE49-F238E27FC236}">
                  <a16:creationId xmlns:a16="http://schemas.microsoft.com/office/drawing/2014/main" id="{9F20266B-75D7-709B-40F5-83D320437EFA}"/>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grpSp>
          <p:nvGrpSpPr>
            <p:cNvPr id="9" name="Group 9">
              <a:extLst>
                <a:ext uri="{FF2B5EF4-FFF2-40B4-BE49-F238E27FC236}">
                  <a16:creationId xmlns:a16="http://schemas.microsoft.com/office/drawing/2014/main" id="{5D0AF815-DA14-598D-4EE0-422B47C16559}"/>
                </a:ext>
              </a:extLst>
            </p:cNvPr>
            <p:cNvGrpSpPr/>
            <p:nvPr/>
          </p:nvGrpSpPr>
          <p:grpSpPr>
            <a:xfrm rot="1460314">
              <a:off x="1518" y="765089"/>
              <a:ext cx="595692" cy="135824"/>
              <a:chOff x="0" y="0"/>
              <a:chExt cx="1355149" cy="308989"/>
            </a:xfrm>
          </p:grpSpPr>
          <p:sp>
            <p:nvSpPr>
              <p:cNvPr id="10" name="Freeform 10">
                <a:extLst>
                  <a:ext uri="{FF2B5EF4-FFF2-40B4-BE49-F238E27FC236}">
                    <a16:creationId xmlns:a16="http://schemas.microsoft.com/office/drawing/2014/main" id="{D151D9D6-0029-6C09-925A-B466A7AE2AC2}"/>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1" name="TextBox 11">
                <a:extLst>
                  <a:ext uri="{FF2B5EF4-FFF2-40B4-BE49-F238E27FC236}">
                    <a16:creationId xmlns:a16="http://schemas.microsoft.com/office/drawing/2014/main" id="{E096BD87-97A1-FC42-5939-E8BD753613A0}"/>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sp>
        <p:nvSpPr>
          <p:cNvPr id="14" name="CuadroTexto 13">
            <a:extLst>
              <a:ext uri="{FF2B5EF4-FFF2-40B4-BE49-F238E27FC236}">
                <a16:creationId xmlns:a16="http://schemas.microsoft.com/office/drawing/2014/main" id="{B74DD579-EBB8-62B2-0642-285B602D0572}"/>
              </a:ext>
            </a:extLst>
          </p:cNvPr>
          <p:cNvSpPr txBox="1"/>
          <p:nvPr/>
        </p:nvSpPr>
        <p:spPr>
          <a:xfrm>
            <a:off x="1488758" y="888973"/>
            <a:ext cx="15496222" cy="8648521"/>
          </a:xfrm>
          <a:prstGeom prst="rect">
            <a:avLst/>
          </a:prstGeom>
          <a:noFill/>
        </p:spPr>
        <p:txBody>
          <a:bodyPr wrap="square">
            <a:spAutoFit/>
          </a:bodyPr>
          <a:lstStyle/>
          <a:p>
            <a:pPr>
              <a:buNone/>
            </a:pPr>
            <a:r>
              <a:rPr lang="es-ES" sz="2400" b="1" dirty="0" err="1">
                <a:solidFill>
                  <a:srgbClr val="282828"/>
                </a:solidFill>
                <a:latin typeface="Arial-BoldMT"/>
              </a:rPr>
              <a:t>Spark</a:t>
            </a:r>
            <a:r>
              <a:rPr lang="es-ES" sz="2400" b="1" dirty="0">
                <a:solidFill>
                  <a:srgbClr val="282828"/>
                </a:solidFill>
                <a:latin typeface="Arial-BoldMT"/>
              </a:rPr>
              <a:t> </a:t>
            </a:r>
            <a:r>
              <a:rPr lang="es-ES" sz="2400" b="1" dirty="0" err="1">
                <a:solidFill>
                  <a:srgbClr val="282828"/>
                </a:solidFill>
                <a:latin typeface="Arial-BoldMT"/>
              </a:rPr>
              <a:t>Caching</a:t>
            </a:r>
            <a:endParaRPr lang="es-ES" sz="2400" b="1" dirty="0">
              <a:solidFill>
                <a:srgbClr val="282828"/>
              </a:solidFill>
              <a:latin typeface="Arial-BoldMT"/>
            </a:endParaRPr>
          </a:p>
          <a:p>
            <a:pPr>
              <a:buNone/>
            </a:pPr>
            <a:endParaRPr lang="es-ES" sz="2400" dirty="0">
              <a:solidFill>
                <a:srgbClr val="282828"/>
              </a:solidFill>
              <a:latin typeface="Arial-BoldMT"/>
            </a:endParaRPr>
          </a:p>
          <a:p>
            <a:pPr>
              <a:buNone/>
            </a:pPr>
            <a:r>
              <a:rPr lang="es-ES" sz="2400" dirty="0">
                <a:solidFill>
                  <a:srgbClr val="282828"/>
                </a:solidFill>
                <a:latin typeface="Arial-BoldMT"/>
              </a:rPr>
              <a:t>A diferencia del almacenamiento en caché de disco (propietario) de </a:t>
            </a:r>
            <a:r>
              <a:rPr lang="es-ES" sz="2400" dirty="0" err="1">
                <a:solidFill>
                  <a:srgbClr val="282828"/>
                </a:solidFill>
                <a:latin typeface="Arial-BoldMT"/>
              </a:rPr>
              <a:t>Databricks</a:t>
            </a:r>
            <a:r>
              <a:rPr lang="es-ES" sz="2400" dirty="0">
                <a:solidFill>
                  <a:srgbClr val="282828"/>
                </a:solidFill>
                <a:latin typeface="Arial-BoldMT"/>
              </a:rPr>
              <a:t>: almacenamiento en caché optimizado en SSD</a:t>
            </a:r>
          </a:p>
          <a:p>
            <a:pPr>
              <a:buNone/>
            </a:pPr>
            <a:endParaRPr lang="es-ES" sz="2400" dirty="0">
              <a:solidFill>
                <a:srgbClr val="282828"/>
              </a:solidFill>
              <a:latin typeface="Arial-BoldMT"/>
            </a:endParaRPr>
          </a:p>
          <a:p>
            <a:pPr>
              <a:buNone/>
            </a:pPr>
            <a:endParaRPr lang="es-ES" sz="2400" dirty="0">
              <a:solidFill>
                <a:srgbClr val="282828"/>
              </a:solidFill>
              <a:latin typeface="Arial-BoldMT"/>
            </a:endParaRPr>
          </a:p>
          <a:p>
            <a:pPr>
              <a:buNone/>
            </a:pPr>
            <a:endParaRPr lang="es-ES" sz="2400" dirty="0">
              <a:solidFill>
                <a:srgbClr val="282828"/>
              </a:solidFill>
              <a:latin typeface="Arial-BoldMT"/>
            </a:endParaRPr>
          </a:p>
          <a:p>
            <a:pPr>
              <a:buNone/>
            </a:pPr>
            <a:endParaRPr lang="es-ES" sz="2400" dirty="0">
              <a:solidFill>
                <a:srgbClr val="282828"/>
              </a:solidFill>
              <a:latin typeface="Arial-BoldMT"/>
            </a:endParaRPr>
          </a:p>
          <a:p>
            <a:pPr>
              <a:buNone/>
            </a:pPr>
            <a:endParaRPr lang="es-ES" sz="2400" dirty="0">
              <a:solidFill>
                <a:srgbClr val="282828"/>
              </a:solidFill>
              <a:latin typeface="Arial-BoldMT"/>
            </a:endParaRPr>
          </a:p>
          <a:p>
            <a:pPr>
              <a:buNone/>
            </a:pPr>
            <a:endParaRPr lang="es-ES" sz="2400" dirty="0">
              <a:solidFill>
                <a:srgbClr val="282828"/>
              </a:solidFill>
              <a:latin typeface="Arial-BoldMT"/>
            </a:endParaRPr>
          </a:p>
          <a:p>
            <a:pPr>
              <a:buNone/>
            </a:pPr>
            <a:endParaRPr lang="es-ES" sz="2400" dirty="0">
              <a:solidFill>
                <a:srgbClr val="282828"/>
              </a:solidFill>
              <a:latin typeface="Arial-BoldMT"/>
            </a:endParaRPr>
          </a:p>
          <a:p>
            <a:pPr>
              <a:buNone/>
            </a:pPr>
            <a:endParaRPr lang="es-ES" sz="2400" dirty="0">
              <a:solidFill>
                <a:srgbClr val="282828"/>
              </a:solidFill>
              <a:latin typeface="Arial-BoldMT"/>
            </a:endParaRPr>
          </a:p>
          <a:p>
            <a:pPr>
              <a:buNone/>
            </a:pPr>
            <a:endParaRPr lang="es-ES" sz="2400" dirty="0">
              <a:solidFill>
                <a:srgbClr val="282828"/>
              </a:solidFill>
              <a:latin typeface="Arial-BoldMT"/>
            </a:endParaRPr>
          </a:p>
          <a:p>
            <a:pPr>
              <a:buNone/>
            </a:pPr>
            <a:endParaRPr lang="es-ES" sz="2400" dirty="0">
              <a:solidFill>
                <a:srgbClr val="282828"/>
              </a:solidFill>
              <a:latin typeface="Arial-BoldMT"/>
            </a:endParaRPr>
          </a:p>
          <a:p>
            <a:pPr>
              <a:buNone/>
            </a:pPr>
            <a:endParaRPr lang="es-ES" sz="2400" dirty="0">
              <a:solidFill>
                <a:srgbClr val="282828"/>
              </a:solidFill>
              <a:latin typeface="Arial-BoldMT"/>
            </a:endParaRPr>
          </a:p>
          <a:p>
            <a:pPr>
              <a:buNone/>
            </a:pPr>
            <a:endParaRPr lang="es-ES" sz="2400" dirty="0">
              <a:solidFill>
                <a:srgbClr val="282828"/>
              </a:solidFill>
              <a:latin typeface="Arial-BoldMT"/>
            </a:endParaRPr>
          </a:p>
          <a:p>
            <a:pPr>
              <a:buNone/>
            </a:pPr>
            <a:endParaRPr lang="es-ES" sz="2400" dirty="0">
              <a:solidFill>
                <a:srgbClr val="282828"/>
              </a:solidFill>
              <a:latin typeface="Arial-BoldMT"/>
            </a:endParaRPr>
          </a:p>
          <a:p>
            <a:pPr>
              <a:buNone/>
            </a:pPr>
            <a:endParaRPr lang="es-ES" sz="2400" dirty="0">
              <a:solidFill>
                <a:srgbClr val="282828"/>
              </a:solidFill>
              <a:latin typeface="Arial-BoldMT"/>
            </a:endParaRPr>
          </a:p>
          <a:p>
            <a:pPr>
              <a:buNone/>
            </a:pPr>
            <a:endParaRPr lang="es-ES" sz="2400" dirty="0">
              <a:solidFill>
                <a:srgbClr val="282828"/>
              </a:solidFill>
              <a:latin typeface="Arial-BoldMT"/>
            </a:endParaRPr>
          </a:p>
          <a:p>
            <a:pPr>
              <a:buNone/>
            </a:pPr>
            <a:r>
              <a:rPr lang="es-ES" sz="2400" dirty="0">
                <a:solidFill>
                  <a:srgbClr val="282828"/>
                </a:solidFill>
                <a:latin typeface="Arial-BoldMT"/>
              </a:rPr>
              <a:t>Consistencia de la caché:</a:t>
            </a:r>
          </a:p>
          <a:p>
            <a:pPr marL="457200" indent="-457200">
              <a:buFont typeface="Arial" panose="020B0604020202020204" pitchFamily="34" charset="0"/>
              <a:buChar char="•"/>
            </a:pPr>
            <a:r>
              <a:rPr lang="es-ES" sz="2400" dirty="0">
                <a:solidFill>
                  <a:srgbClr val="282828"/>
                </a:solidFill>
                <a:latin typeface="Arial-BoldMT"/>
              </a:rPr>
              <a:t>Almacenamiento en caché de disco: los cambios se detectan automáticamente y la caché se actualiza.</a:t>
            </a:r>
          </a:p>
          <a:p>
            <a:pPr marL="457200" indent="-457200">
              <a:buFont typeface="Arial" panose="020B0604020202020204" pitchFamily="34" charset="0"/>
              <a:buChar char="•"/>
            </a:pPr>
            <a:r>
              <a:rPr lang="es-ES" sz="2400" dirty="0">
                <a:solidFill>
                  <a:srgbClr val="282828"/>
                </a:solidFill>
                <a:latin typeface="Arial-BoldMT"/>
              </a:rPr>
              <a:t>Almacenamiento en caché de </a:t>
            </a:r>
            <a:r>
              <a:rPr lang="es-ES" sz="2400" dirty="0" err="1">
                <a:solidFill>
                  <a:srgbClr val="282828"/>
                </a:solidFill>
                <a:latin typeface="Arial-BoldMT"/>
              </a:rPr>
              <a:t>Spark</a:t>
            </a:r>
            <a:r>
              <a:rPr lang="es-ES" sz="2400" dirty="0">
                <a:solidFill>
                  <a:srgbClr val="282828"/>
                </a:solidFill>
                <a:latin typeface="Arial-BoldMT"/>
              </a:rPr>
              <a:t>: la caché debe invalidarse y actualizarse manualmente.</a:t>
            </a:r>
            <a:br>
              <a:rPr lang="en-US" sz="2800" dirty="0"/>
            </a:br>
            <a:endParaRPr lang="es-CO" sz="2800" dirty="0"/>
          </a:p>
        </p:txBody>
      </p:sp>
      <p:pic>
        <p:nvPicPr>
          <p:cNvPr id="16" name="Imagen 15" descr="Interfaz de usuario gráfica, Texto, Aplicación, Correo electrónico&#10;&#10;El contenido generado por IA puede ser incorrecto.">
            <a:extLst>
              <a:ext uri="{FF2B5EF4-FFF2-40B4-BE49-F238E27FC236}">
                <a16:creationId xmlns:a16="http://schemas.microsoft.com/office/drawing/2014/main" id="{C535BE79-B233-F548-A4F6-171326E5AE90}"/>
              </a:ext>
            </a:extLst>
          </p:cNvPr>
          <p:cNvPicPr>
            <a:picLocks noChangeAspect="1"/>
          </p:cNvPicPr>
          <p:nvPr/>
        </p:nvPicPr>
        <p:blipFill>
          <a:blip r:embed="rId5"/>
          <a:stretch>
            <a:fillRect/>
          </a:stretch>
        </p:blipFill>
        <p:spPr>
          <a:xfrm>
            <a:off x="5554980" y="2371724"/>
            <a:ext cx="8702040" cy="5209249"/>
          </a:xfrm>
          <a:prstGeom prst="rect">
            <a:avLst/>
          </a:prstGeom>
        </p:spPr>
      </p:pic>
    </p:spTree>
    <p:extLst>
      <p:ext uri="{BB962C8B-B14F-4D97-AF65-F5344CB8AC3E}">
        <p14:creationId xmlns:p14="http://schemas.microsoft.com/office/powerpoint/2010/main" val="418715337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44417F-48D4-52B4-F623-84970A2F5CD5}"/>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C7659480-B068-BEA8-6C06-DC36FD5E2EAC}"/>
              </a:ext>
            </a:extLst>
          </p:cNvPr>
          <p:cNvSpPr/>
          <p:nvPr/>
        </p:nvSpPr>
        <p:spPr>
          <a:xfrm>
            <a:off x="16526945" y="207818"/>
            <a:ext cx="1388509" cy="555404"/>
          </a:xfrm>
          <a:custGeom>
            <a:avLst/>
            <a:gdLst/>
            <a:ahLst/>
            <a:cxnLst/>
            <a:rect l="l" t="t" r="r" b="b"/>
            <a:pathLst>
              <a:path w="1388509" h="555404">
                <a:moveTo>
                  <a:pt x="0" y="0"/>
                </a:moveTo>
                <a:lnTo>
                  <a:pt x="1388510" y="0"/>
                </a:lnTo>
                <a:lnTo>
                  <a:pt x="1388510" y="555404"/>
                </a:lnTo>
                <a:lnTo>
                  <a:pt x="0" y="555404"/>
                </a:lnTo>
                <a:lnTo>
                  <a:pt x="0" y="0"/>
                </a:lnTo>
                <a:close/>
              </a:path>
            </a:pathLst>
          </a:custGeom>
          <a:blipFill>
            <a:blip r:embed="rId2"/>
            <a:stretch>
              <a:fillRect/>
            </a:stretch>
          </a:blipFill>
        </p:spPr>
        <p:txBody>
          <a:bodyPr/>
          <a:lstStyle/>
          <a:p>
            <a:endParaRPr lang="es-CO"/>
          </a:p>
        </p:txBody>
      </p:sp>
      <p:grpSp>
        <p:nvGrpSpPr>
          <p:cNvPr id="3" name="Group 3">
            <a:extLst>
              <a:ext uri="{FF2B5EF4-FFF2-40B4-BE49-F238E27FC236}">
                <a16:creationId xmlns:a16="http://schemas.microsoft.com/office/drawing/2014/main" id="{D8CF9A2D-8A0E-DB54-40E7-381826C12730}"/>
              </a:ext>
            </a:extLst>
          </p:cNvPr>
          <p:cNvGrpSpPr/>
          <p:nvPr/>
        </p:nvGrpSpPr>
        <p:grpSpPr>
          <a:xfrm>
            <a:off x="-76200" y="0"/>
            <a:ext cx="449045" cy="10287000"/>
            <a:chOff x="0" y="0"/>
            <a:chExt cx="598727" cy="13716000"/>
          </a:xfrm>
        </p:grpSpPr>
        <p:grpSp>
          <p:nvGrpSpPr>
            <p:cNvPr id="4" name="Group 4">
              <a:extLst>
                <a:ext uri="{FF2B5EF4-FFF2-40B4-BE49-F238E27FC236}">
                  <a16:creationId xmlns:a16="http://schemas.microsoft.com/office/drawing/2014/main" id="{7C4A2CCA-EBB4-B173-258F-247C439357AC}"/>
                </a:ext>
              </a:extLst>
            </p:cNvPr>
            <p:cNvGrpSpPr/>
            <p:nvPr/>
          </p:nvGrpSpPr>
          <p:grpSpPr>
            <a:xfrm>
              <a:off x="77114" y="0"/>
              <a:ext cx="444500" cy="13716000"/>
              <a:chOff x="0" y="0"/>
              <a:chExt cx="87802" cy="2709333"/>
            </a:xfrm>
          </p:grpSpPr>
          <p:sp>
            <p:nvSpPr>
              <p:cNvPr id="5" name="Freeform 5">
                <a:extLst>
                  <a:ext uri="{FF2B5EF4-FFF2-40B4-BE49-F238E27FC236}">
                    <a16:creationId xmlns:a16="http://schemas.microsoft.com/office/drawing/2014/main" id="{3308A450-9CEE-E8D7-5333-AD2066387E46}"/>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6" name="TextBox 6">
                <a:extLst>
                  <a:ext uri="{FF2B5EF4-FFF2-40B4-BE49-F238E27FC236}">
                    <a16:creationId xmlns:a16="http://schemas.microsoft.com/office/drawing/2014/main" id="{EA00FF8D-6A7A-7871-57BF-9D13F4F5FB16}"/>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7" name="Freeform 7">
              <a:extLst>
                <a:ext uri="{FF2B5EF4-FFF2-40B4-BE49-F238E27FC236}">
                  <a16:creationId xmlns:a16="http://schemas.microsoft.com/office/drawing/2014/main" id="{8F902BE4-D3C3-42AD-2803-7A48B53F5258}"/>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8" name="Freeform 8">
              <a:extLst>
                <a:ext uri="{FF2B5EF4-FFF2-40B4-BE49-F238E27FC236}">
                  <a16:creationId xmlns:a16="http://schemas.microsoft.com/office/drawing/2014/main" id="{08606B29-9839-F680-8917-D3579616E758}"/>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grpSp>
          <p:nvGrpSpPr>
            <p:cNvPr id="9" name="Group 9">
              <a:extLst>
                <a:ext uri="{FF2B5EF4-FFF2-40B4-BE49-F238E27FC236}">
                  <a16:creationId xmlns:a16="http://schemas.microsoft.com/office/drawing/2014/main" id="{F8E5E9CC-B7CB-E9D8-82AA-3853E9F26B0E}"/>
                </a:ext>
              </a:extLst>
            </p:cNvPr>
            <p:cNvGrpSpPr/>
            <p:nvPr/>
          </p:nvGrpSpPr>
          <p:grpSpPr>
            <a:xfrm rot="1460314">
              <a:off x="1518" y="765089"/>
              <a:ext cx="595692" cy="135824"/>
              <a:chOff x="0" y="0"/>
              <a:chExt cx="1355149" cy="308989"/>
            </a:xfrm>
          </p:grpSpPr>
          <p:sp>
            <p:nvSpPr>
              <p:cNvPr id="10" name="Freeform 10">
                <a:extLst>
                  <a:ext uri="{FF2B5EF4-FFF2-40B4-BE49-F238E27FC236}">
                    <a16:creationId xmlns:a16="http://schemas.microsoft.com/office/drawing/2014/main" id="{0F460E29-108C-0DF7-643F-778DF228C194}"/>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1" name="TextBox 11">
                <a:extLst>
                  <a:ext uri="{FF2B5EF4-FFF2-40B4-BE49-F238E27FC236}">
                    <a16:creationId xmlns:a16="http://schemas.microsoft.com/office/drawing/2014/main" id="{FD84115D-9FB7-39E3-9768-274E75177735}"/>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sp>
        <p:nvSpPr>
          <p:cNvPr id="12" name="AutoShape 2">
            <a:extLst>
              <a:ext uri="{FF2B5EF4-FFF2-40B4-BE49-F238E27FC236}">
                <a16:creationId xmlns:a16="http://schemas.microsoft.com/office/drawing/2014/main" id="{964CA635-0DDA-86BC-DA1C-F6417C6BDB1E}"/>
              </a:ext>
            </a:extLst>
          </p:cNvPr>
          <p:cNvSpPr>
            <a:spLocks noChangeAspect="1" noChangeArrowheads="1"/>
          </p:cNvSpPr>
          <p:nvPr/>
        </p:nvSpPr>
        <p:spPr bwMode="auto">
          <a:xfrm>
            <a:off x="8991600" y="49911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pic>
        <p:nvPicPr>
          <p:cNvPr id="14" name="Imagen 13">
            <a:extLst>
              <a:ext uri="{FF2B5EF4-FFF2-40B4-BE49-F238E27FC236}">
                <a16:creationId xmlns:a16="http://schemas.microsoft.com/office/drawing/2014/main" id="{928B8FD6-CC4C-9F8D-9BEB-96661F5E86C5}"/>
              </a:ext>
            </a:extLst>
          </p:cNvPr>
          <p:cNvPicPr>
            <a:picLocks noChangeAspect="1"/>
          </p:cNvPicPr>
          <p:nvPr/>
        </p:nvPicPr>
        <p:blipFill>
          <a:blip r:embed="rId5"/>
          <a:stretch>
            <a:fillRect/>
          </a:stretch>
        </p:blipFill>
        <p:spPr>
          <a:xfrm>
            <a:off x="3213392" y="1913953"/>
            <a:ext cx="12166016" cy="6154293"/>
          </a:xfrm>
          <a:prstGeom prst="rect">
            <a:avLst/>
          </a:prstGeom>
        </p:spPr>
      </p:pic>
    </p:spTree>
    <p:extLst>
      <p:ext uri="{BB962C8B-B14F-4D97-AF65-F5344CB8AC3E}">
        <p14:creationId xmlns:p14="http://schemas.microsoft.com/office/powerpoint/2010/main" val="4238853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A54AB6-4BC5-2703-4F76-85D725289AB5}"/>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F52F0012-7F12-5090-458C-DC1F10051668}"/>
              </a:ext>
            </a:extLst>
          </p:cNvPr>
          <p:cNvSpPr/>
          <p:nvPr/>
        </p:nvSpPr>
        <p:spPr>
          <a:xfrm>
            <a:off x="16526945" y="207818"/>
            <a:ext cx="1388509" cy="555404"/>
          </a:xfrm>
          <a:custGeom>
            <a:avLst/>
            <a:gdLst/>
            <a:ahLst/>
            <a:cxnLst/>
            <a:rect l="l" t="t" r="r" b="b"/>
            <a:pathLst>
              <a:path w="1388509" h="555404">
                <a:moveTo>
                  <a:pt x="0" y="0"/>
                </a:moveTo>
                <a:lnTo>
                  <a:pt x="1388510" y="0"/>
                </a:lnTo>
                <a:lnTo>
                  <a:pt x="1388510" y="555404"/>
                </a:lnTo>
                <a:lnTo>
                  <a:pt x="0" y="555404"/>
                </a:lnTo>
                <a:lnTo>
                  <a:pt x="0" y="0"/>
                </a:lnTo>
                <a:close/>
              </a:path>
            </a:pathLst>
          </a:custGeom>
          <a:blipFill>
            <a:blip r:embed="rId2"/>
            <a:stretch>
              <a:fillRect/>
            </a:stretch>
          </a:blipFill>
        </p:spPr>
        <p:txBody>
          <a:bodyPr/>
          <a:lstStyle/>
          <a:p>
            <a:endParaRPr lang="es-CO"/>
          </a:p>
        </p:txBody>
      </p:sp>
      <p:grpSp>
        <p:nvGrpSpPr>
          <p:cNvPr id="3" name="Group 3">
            <a:extLst>
              <a:ext uri="{FF2B5EF4-FFF2-40B4-BE49-F238E27FC236}">
                <a16:creationId xmlns:a16="http://schemas.microsoft.com/office/drawing/2014/main" id="{07D78B9F-61D2-79A3-3BAC-1E72E7E619FD}"/>
              </a:ext>
            </a:extLst>
          </p:cNvPr>
          <p:cNvGrpSpPr/>
          <p:nvPr/>
        </p:nvGrpSpPr>
        <p:grpSpPr>
          <a:xfrm>
            <a:off x="-76200" y="0"/>
            <a:ext cx="449045" cy="10287000"/>
            <a:chOff x="0" y="0"/>
            <a:chExt cx="598727" cy="13716000"/>
          </a:xfrm>
        </p:grpSpPr>
        <p:grpSp>
          <p:nvGrpSpPr>
            <p:cNvPr id="4" name="Group 4">
              <a:extLst>
                <a:ext uri="{FF2B5EF4-FFF2-40B4-BE49-F238E27FC236}">
                  <a16:creationId xmlns:a16="http://schemas.microsoft.com/office/drawing/2014/main" id="{34AC1E8B-A420-480F-704C-C0E24F6C230F}"/>
                </a:ext>
              </a:extLst>
            </p:cNvPr>
            <p:cNvGrpSpPr/>
            <p:nvPr/>
          </p:nvGrpSpPr>
          <p:grpSpPr>
            <a:xfrm>
              <a:off x="77114" y="0"/>
              <a:ext cx="444500" cy="13716000"/>
              <a:chOff x="0" y="0"/>
              <a:chExt cx="87802" cy="2709333"/>
            </a:xfrm>
          </p:grpSpPr>
          <p:sp>
            <p:nvSpPr>
              <p:cNvPr id="5" name="Freeform 5">
                <a:extLst>
                  <a:ext uri="{FF2B5EF4-FFF2-40B4-BE49-F238E27FC236}">
                    <a16:creationId xmlns:a16="http://schemas.microsoft.com/office/drawing/2014/main" id="{C65F7F76-16DB-EA55-6BE4-E8543074ECE3}"/>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6" name="TextBox 6">
                <a:extLst>
                  <a:ext uri="{FF2B5EF4-FFF2-40B4-BE49-F238E27FC236}">
                    <a16:creationId xmlns:a16="http://schemas.microsoft.com/office/drawing/2014/main" id="{AF9E70C9-7AB4-0A3B-5767-45F1A4F13A5D}"/>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7" name="Freeform 7">
              <a:extLst>
                <a:ext uri="{FF2B5EF4-FFF2-40B4-BE49-F238E27FC236}">
                  <a16:creationId xmlns:a16="http://schemas.microsoft.com/office/drawing/2014/main" id="{3DDCDD74-4725-2415-0C60-8451FE779B7D}"/>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8" name="Freeform 8">
              <a:extLst>
                <a:ext uri="{FF2B5EF4-FFF2-40B4-BE49-F238E27FC236}">
                  <a16:creationId xmlns:a16="http://schemas.microsoft.com/office/drawing/2014/main" id="{F5634AAA-E864-959F-5656-60930AAF9DDB}"/>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grpSp>
          <p:nvGrpSpPr>
            <p:cNvPr id="9" name="Group 9">
              <a:extLst>
                <a:ext uri="{FF2B5EF4-FFF2-40B4-BE49-F238E27FC236}">
                  <a16:creationId xmlns:a16="http://schemas.microsoft.com/office/drawing/2014/main" id="{AA0272EC-927C-C722-CC3D-50892C1A6470}"/>
                </a:ext>
              </a:extLst>
            </p:cNvPr>
            <p:cNvGrpSpPr/>
            <p:nvPr/>
          </p:nvGrpSpPr>
          <p:grpSpPr>
            <a:xfrm rot="1460314">
              <a:off x="1518" y="765089"/>
              <a:ext cx="595692" cy="135824"/>
              <a:chOff x="0" y="0"/>
              <a:chExt cx="1355149" cy="308989"/>
            </a:xfrm>
          </p:grpSpPr>
          <p:sp>
            <p:nvSpPr>
              <p:cNvPr id="10" name="Freeform 10">
                <a:extLst>
                  <a:ext uri="{FF2B5EF4-FFF2-40B4-BE49-F238E27FC236}">
                    <a16:creationId xmlns:a16="http://schemas.microsoft.com/office/drawing/2014/main" id="{D8759DD9-4E94-30C8-59C4-4BD491BEF40E}"/>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1" name="TextBox 11">
                <a:extLst>
                  <a:ext uri="{FF2B5EF4-FFF2-40B4-BE49-F238E27FC236}">
                    <a16:creationId xmlns:a16="http://schemas.microsoft.com/office/drawing/2014/main" id="{B7578BF2-C6E3-67D1-0A37-FBAADB0F3EDE}"/>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pic>
        <p:nvPicPr>
          <p:cNvPr id="14" name="Imagen 13" descr="Imagen de la pantalla de un celular con letras&#10;&#10;El contenido generado por IA puede ser incorrecto.">
            <a:extLst>
              <a:ext uri="{FF2B5EF4-FFF2-40B4-BE49-F238E27FC236}">
                <a16:creationId xmlns:a16="http://schemas.microsoft.com/office/drawing/2014/main" id="{09681273-9270-D7C8-E8FD-3D4C77C328A4}"/>
              </a:ext>
            </a:extLst>
          </p:cNvPr>
          <p:cNvPicPr>
            <a:picLocks noChangeAspect="1"/>
          </p:cNvPicPr>
          <p:nvPr/>
        </p:nvPicPr>
        <p:blipFill>
          <a:blip r:embed="rId5"/>
          <a:stretch>
            <a:fillRect/>
          </a:stretch>
        </p:blipFill>
        <p:spPr>
          <a:xfrm>
            <a:off x="12521426" y="3273528"/>
            <a:ext cx="5394028" cy="4270272"/>
          </a:xfrm>
          <a:prstGeom prst="rect">
            <a:avLst/>
          </a:prstGeom>
        </p:spPr>
      </p:pic>
      <p:pic>
        <p:nvPicPr>
          <p:cNvPr id="16" name="Imagen 15" descr="Imagen que contiene dibujo&#10;&#10;El contenido generado por IA puede ser incorrecto.">
            <a:extLst>
              <a:ext uri="{FF2B5EF4-FFF2-40B4-BE49-F238E27FC236}">
                <a16:creationId xmlns:a16="http://schemas.microsoft.com/office/drawing/2014/main" id="{1A88DB9C-4871-98DE-D6FE-523F97B99CE2}"/>
              </a:ext>
            </a:extLst>
          </p:cNvPr>
          <p:cNvPicPr>
            <a:picLocks noChangeAspect="1"/>
          </p:cNvPicPr>
          <p:nvPr/>
        </p:nvPicPr>
        <p:blipFill>
          <a:blip r:embed="rId6"/>
          <a:stretch>
            <a:fillRect/>
          </a:stretch>
        </p:blipFill>
        <p:spPr>
          <a:xfrm>
            <a:off x="11010367" y="4575800"/>
            <a:ext cx="1638529" cy="990738"/>
          </a:xfrm>
          <a:prstGeom prst="rect">
            <a:avLst/>
          </a:prstGeom>
        </p:spPr>
      </p:pic>
      <p:sp>
        <p:nvSpPr>
          <p:cNvPr id="18" name="CuadroTexto 17">
            <a:extLst>
              <a:ext uri="{FF2B5EF4-FFF2-40B4-BE49-F238E27FC236}">
                <a16:creationId xmlns:a16="http://schemas.microsoft.com/office/drawing/2014/main" id="{BAD14B8B-24CF-55A2-EFD8-67647CB6F5AA}"/>
              </a:ext>
            </a:extLst>
          </p:cNvPr>
          <p:cNvSpPr txBox="1"/>
          <p:nvPr/>
        </p:nvSpPr>
        <p:spPr>
          <a:xfrm>
            <a:off x="1008720" y="1923870"/>
            <a:ext cx="9470178" cy="7478970"/>
          </a:xfrm>
          <a:prstGeom prst="rect">
            <a:avLst/>
          </a:prstGeom>
          <a:noFill/>
        </p:spPr>
        <p:txBody>
          <a:bodyPr wrap="square">
            <a:spAutoFit/>
          </a:bodyPr>
          <a:lstStyle/>
          <a:p>
            <a:r>
              <a:rPr lang="es-ES" sz="2000" dirty="0"/>
              <a:t>Qué:</a:t>
            </a:r>
          </a:p>
          <a:p>
            <a:endParaRPr lang="es-ES" sz="2000" dirty="0"/>
          </a:p>
          <a:p>
            <a:pPr marL="342900" indent="-342900">
              <a:buFont typeface="Arial" panose="020B0604020202020204" pitchFamily="34" charset="0"/>
              <a:buChar char="•"/>
            </a:pPr>
            <a:r>
              <a:rPr lang="es-ES" sz="2000" dirty="0"/>
              <a:t>Motor unificado para </a:t>
            </a:r>
            <a:r>
              <a:rPr lang="es-ES" sz="2000" dirty="0" err="1"/>
              <a:t>big</a:t>
            </a:r>
            <a:r>
              <a:rPr lang="es-ES" sz="2000" dirty="0"/>
              <a:t> data y aprendizaje automático</a:t>
            </a:r>
          </a:p>
          <a:p>
            <a:pPr marL="342900" indent="-342900">
              <a:buFont typeface="Arial" panose="020B0604020202020204" pitchFamily="34" charset="0"/>
              <a:buChar char="•"/>
            </a:pPr>
            <a:r>
              <a:rPr lang="es-ES" sz="2000" dirty="0"/>
              <a:t>Motor de procesamiento de datos distribuido -&gt; hasta </a:t>
            </a:r>
            <a:r>
              <a:rPr lang="es-ES" sz="2000" dirty="0" err="1"/>
              <a:t>petabytes</a:t>
            </a:r>
            <a:r>
              <a:rPr lang="es-ES" sz="2000" dirty="0"/>
              <a:t> de datos en miles de máquinas físicas o virtuales</a:t>
            </a:r>
          </a:p>
          <a:p>
            <a:pPr marL="342900" indent="-342900">
              <a:buFont typeface="Arial" panose="020B0604020202020204" pitchFamily="34" charset="0"/>
              <a:buChar char="•"/>
            </a:pPr>
            <a:r>
              <a:rPr lang="es-ES" sz="2000" dirty="0"/>
              <a:t>Código abierto con más de 1000 colaboradores de más de 250 organizaciones</a:t>
            </a:r>
          </a:p>
          <a:p>
            <a:pPr marL="342900" indent="-342900">
              <a:buFont typeface="Arial" panose="020B0604020202020204" pitchFamily="34" charset="0"/>
              <a:buChar char="•"/>
            </a:pPr>
            <a:r>
              <a:rPr lang="es-ES" sz="2000" dirty="0"/>
              <a:t>Fundado por quienes fundaron </a:t>
            </a:r>
            <a:r>
              <a:rPr lang="es-ES" sz="2000" dirty="0" err="1"/>
              <a:t>Databricks</a:t>
            </a:r>
            <a:endParaRPr lang="es-ES" sz="2000" dirty="0"/>
          </a:p>
          <a:p>
            <a:endParaRPr lang="es-ES" sz="2000" dirty="0"/>
          </a:p>
          <a:p>
            <a:r>
              <a:rPr lang="es-ES" sz="2000" dirty="0"/>
              <a:t>Por qué:</a:t>
            </a:r>
          </a:p>
          <a:p>
            <a:endParaRPr lang="es-ES" sz="2000" dirty="0"/>
          </a:p>
          <a:p>
            <a:pPr marL="342900" indent="-342900">
              <a:buFont typeface="Arial" panose="020B0604020202020204" pitchFamily="34" charset="0"/>
              <a:buChar char="•"/>
            </a:pPr>
            <a:r>
              <a:rPr lang="es-ES" sz="2000" dirty="0"/>
              <a:t>Consulta, análisis y transformación de datos a alta velocidad con grandes conjuntos de datos.</a:t>
            </a:r>
          </a:p>
          <a:p>
            <a:pPr marL="342900" indent="-342900">
              <a:buFont typeface="Arial" panose="020B0604020202020204" pitchFamily="34" charset="0"/>
              <a:buChar char="•"/>
            </a:pPr>
            <a:r>
              <a:rPr lang="es-ES" sz="2000" dirty="0"/>
              <a:t>Ideal para algoritmos iterativos (que utilizan una secuencia de estimaciones basadas en la estimación anterior).</a:t>
            </a:r>
          </a:p>
          <a:p>
            <a:pPr marL="342900" indent="-342900">
              <a:buFont typeface="Arial" panose="020B0604020202020204" pitchFamily="34" charset="0"/>
              <a:buChar char="•"/>
            </a:pPr>
            <a:r>
              <a:rPr lang="es-ES" sz="2000" dirty="0"/>
              <a:t>Compatible con varios lenguajes (Java, Scala, R, Python)</a:t>
            </a:r>
          </a:p>
          <a:p>
            <a:pPr marL="342900" indent="-342900">
              <a:buFont typeface="Arial" panose="020B0604020202020204" pitchFamily="34" charset="0"/>
              <a:buChar char="•"/>
            </a:pPr>
            <a:r>
              <a:rPr lang="es-ES" sz="2000" dirty="0"/>
              <a:t>Gratuito</a:t>
            </a:r>
          </a:p>
          <a:p>
            <a:endParaRPr lang="es-ES" sz="2000" dirty="0"/>
          </a:p>
          <a:p>
            <a:r>
              <a:rPr lang="es-ES" sz="2000" dirty="0"/>
              <a:t>Cuando:</a:t>
            </a:r>
          </a:p>
          <a:p>
            <a:endParaRPr lang="es-ES" sz="2000" dirty="0"/>
          </a:p>
          <a:p>
            <a:pPr marL="342900" indent="-342900">
              <a:buFont typeface="Arial" panose="020B0604020202020204" pitchFamily="34" charset="0"/>
              <a:buChar char="•"/>
            </a:pPr>
            <a:r>
              <a:rPr lang="es-ES" sz="2000" dirty="0"/>
              <a:t>Al usar programación funcional (el resultado de las funciones depende solo de sus argumentos, no de los estados globales).</a:t>
            </a:r>
          </a:p>
          <a:p>
            <a:pPr marL="342900" indent="-342900">
              <a:buFont typeface="Arial" panose="020B0604020202020204" pitchFamily="34" charset="0"/>
              <a:buChar char="•"/>
            </a:pPr>
            <a:r>
              <a:rPr lang="es-ES" sz="2000" dirty="0"/>
              <a:t>Para realizar trabajos por lotes de ETL o SQL con grandes conjuntos de datos.</a:t>
            </a:r>
          </a:p>
          <a:p>
            <a:pPr marL="342900" indent="-342900">
              <a:buFont typeface="Arial" panose="020B0604020202020204" pitchFamily="34" charset="0"/>
              <a:buChar char="•"/>
            </a:pPr>
            <a:r>
              <a:rPr lang="es-ES" sz="2000" dirty="0"/>
              <a:t>Procesamiento en </a:t>
            </a:r>
            <a:r>
              <a:rPr lang="es-ES" sz="2000" dirty="0" err="1"/>
              <a:t>streaming</a:t>
            </a:r>
            <a:r>
              <a:rPr lang="es-ES" sz="2000" dirty="0"/>
              <a:t>.</a:t>
            </a:r>
          </a:p>
          <a:p>
            <a:pPr marL="342900" indent="-342900">
              <a:buFont typeface="Arial" panose="020B0604020202020204" pitchFamily="34" charset="0"/>
              <a:buChar char="•"/>
            </a:pPr>
            <a:r>
              <a:rPr lang="es-ES" sz="2000" dirty="0"/>
              <a:t>Tareas de aprendizaje automático.</a:t>
            </a:r>
            <a:endParaRPr lang="es-CO" sz="2000" dirty="0"/>
          </a:p>
        </p:txBody>
      </p:sp>
      <p:sp>
        <p:nvSpPr>
          <p:cNvPr id="20" name="CuadroTexto 19">
            <a:extLst>
              <a:ext uri="{FF2B5EF4-FFF2-40B4-BE49-F238E27FC236}">
                <a16:creationId xmlns:a16="http://schemas.microsoft.com/office/drawing/2014/main" id="{5162FBB5-AECE-ADD6-7A9D-DE5BE557C408}"/>
              </a:ext>
            </a:extLst>
          </p:cNvPr>
          <p:cNvSpPr txBox="1"/>
          <p:nvPr/>
        </p:nvSpPr>
        <p:spPr>
          <a:xfrm>
            <a:off x="854813" y="693813"/>
            <a:ext cx="9184004" cy="646331"/>
          </a:xfrm>
          <a:prstGeom prst="rect">
            <a:avLst/>
          </a:prstGeom>
          <a:noFill/>
        </p:spPr>
        <p:txBody>
          <a:bodyPr wrap="square">
            <a:spAutoFit/>
          </a:bodyPr>
          <a:lstStyle/>
          <a:p>
            <a:r>
              <a:rPr lang="es-ES" sz="3600" dirty="0"/>
              <a:t>Qué, por qué y cuándo usar Apache </a:t>
            </a:r>
            <a:r>
              <a:rPr lang="es-ES" sz="3600" dirty="0" err="1"/>
              <a:t>Spark</a:t>
            </a:r>
            <a:endParaRPr lang="es-ES" sz="3600" dirty="0"/>
          </a:p>
        </p:txBody>
      </p:sp>
    </p:spTree>
    <p:extLst>
      <p:ext uri="{BB962C8B-B14F-4D97-AF65-F5344CB8AC3E}">
        <p14:creationId xmlns:p14="http://schemas.microsoft.com/office/powerpoint/2010/main" val="234936745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3D798D-67F0-E26C-6C47-7AEE69DA4530}"/>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CCAF6917-E002-41FD-0803-43CB2343BD9D}"/>
              </a:ext>
            </a:extLst>
          </p:cNvPr>
          <p:cNvSpPr/>
          <p:nvPr/>
        </p:nvSpPr>
        <p:spPr>
          <a:xfrm>
            <a:off x="16526945" y="207818"/>
            <a:ext cx="1388509" cy="555404"/>
          </a:xfrm>
          <a:custGeom>
            <a:avLst/>
            <a:gdLst/>
            <a:ahLst/>
            <a:cxnLst/>
            <a:rect l="l" t="t" r="r" b="b"/>
            <a:pathLst>
              <a:path w="1388509" h="555404">
                <a:moveTo>
                  <a:pt x="0" y="0"/>
                </a:moveTo>
                <a:lnTo>
                  <a:pt x="1388510" y="0"/>
                </a:lnTo>
                <a:lnTo>
                  <a:pt x="1388510" y="555404"/>
                </a:lnTo>
                <a:lnTo>
                  <a:pt x="0" y="555404"/>
                </a:lnTo>
                <a:lnTo>
                  <a:pt x="0" y="0"/>
                </a:lnTo>
                <a:close/>
              </a:path>
            </a:pathLst>
          </a:custGeom>
          <a:blipFill>
            <a:blip r:embed="rId2"/>
            <a:stretch>
              <a:fillRect/>
            </a:stretch>
          </a:blipFill>
        </p:spPr>
        <p:txBody>
          <a:bodyPr/>
          <a:lstStyle/>
          <a:p>
            <a:endParaRPr lang="es-CO"/>
          </a:p>
        </p:txBody>
      </p:sp>
      <p:grpSp>
        <p:nvGrpSpPr>
          <p:cNvPr id="3" name="Group 3">
            <a:extLst>
              <a:ext uri="{FF2B5EF4-FFF2-40B4-BE49-F238E27FC236}">
                <a16:creationId xmlns:a16="http://schemas.microsoft.com/office/drawing/2014/main" id="{D6BBB293-4B1F-A9E4-FBD6-48C37CA39CF6}"/>
              </a:ext>
            </a:extLst>
          </p:cNvPr>
          <p:cNvGrpSpPr/>
          <p:nvPr/>
        </p:nvGrpSpPr>
        <p:grpSpPr>
          <a:xfrm>
            <a:off x="-76200" y="0"/>
            <a:ext cx="449045" cy="10287000"/>
            <a:chOff x="0" y="0"/>
            <a:chExt cx="598727" cy="13716000"/>
          </a:xfrm>
        </p:grpSpPr>
        <p:grpSp>
          <p:nvGrpSpPr>
            <p:cNvPr id="4" name="Group 4">
              <a:extLst>
                <a:ext uri="{FF2B5EF4-FFF2-40B4-BE49-F238E27FC236}">
                  <a16:creationId xmlns:a16="http://schemas.microsoft.com/office/drawing/2014/main" id="{676894AC-8F83-877F-2A77-6B8AD868EFDD}"/>
                </a:ext>
              </a:extLst>
            </p:cNvPr>
            <p:cNvGrpSpPr/>
            <p:nvPr/>
          </p:nvGrpSpPr>
          <p:grpSpPr>
            <a:xfrm>
              <a:off x="77114" y="0"/>
              <a:ext cx="444500" cy="13716000"/>
              <a:chOff x="0" y="0"/>
              <a:chExt cx="87802" cy="2709333"/>
            </a:xfrm>
          </p:grpSpPr>
          <p:sp>
            <p:nvSpPr>
              <p:cNvPr id="5" name="Freeform 5">
                <a:extLst>
                  <a:ext uri="{FF2B5EF4-FFF2-40B4-BE49-F238E27FC236}">
                    <a16:creationId xmlns:a16="http://schemas.microsoft.com/office/drawing/2014/main" id="{4520D3F2-A42D-ED38-8EA2-1B5B74DB5E15}"/>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6" name="TextBox 6">
                <a:extLst>
                  <a:ext uri="{FF2B5EF4-FFF2-40B4-BE49-F238E27FC236}">
                    <a16:creationId xmlns:a16="http://schemas.microsoft.com/office/drawing/2014/main" id="{1C7781C7-68CE-3156-A480-769E08D6972E}"/>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7" name="Freeform 7">
              <a:extLst>
                <a:ext uri="{FF2B5EF4-FFF2-40B4-BE49-F238E27FC236}">
                  <a16:creationId xmlns:a16="http://schemas.microsoft.com/office/drawing/2014/main" id="{308945FD-6854-1E86-645C-FAED5DF0DDCF}"/>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8" name="Freeform 8">
              <a:extLst>
                <a:ext uri="{FF2B5EF4-FFF2-40B4-BE49-F238E27FC236}">
                  <a16:creationId xmlns:a16="http://schemas.microsoft.com/office/drawing/2014/main" id="{5C575528-60B2-3010-4046-CA666C5CC294}"/>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grpSp>
          <p:nvGrpSpPr>
            <p:cNvPr id="9" name="Group 9">
              <a:extLst>
                <a:ext uri="{FF2B5EF4-FFF2-40B4-BE49-F238E27FC236}">
                  <a16:creationId xmlns:a16="http://schemas.microsoft.com/office/drawing/2014/main" id="{36A4FF8F-EFDC-6007-683F-77FB60FB2E44}"/>
                </a:ext>
              </a:extLst>
            </p:cNvPr>
            <p:cNvGrpSpPr/>
            <p:nvPr/>
          </p:nvGrpSpPr>
          <p:grpSpPr>
            <a:xfrm rot="1460314">
              <a:off x="1518" y="765089"/>
              <a:ext cx="595692" cy="135824"/>
              <a:chOff x="0" y="0"/>
              <a:chExt cx="1355149" cy="308989"/>
            </a:xfrm>
          </p:grpSpPr>
          <p:sp>
            <p:nvSpPr>
              <p:cNvPr id="10" name="Freeform 10">
                <a:extLst>
                  <a:ext uri="{FF2B5EF4-FFF2-40B4-BE49-F238E27FC236}">
                    <a16:creationId xmlns:a16="http://schemas.microsoft.com/office/drawing/2014/main" id="{FC82CD02-D875-4A38-F161-BDEDD8CDD028}"/>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1" name="TextBox 11">
                <a:extLst>
                  <a:ext uri="{FF2B5EF4-FFF2-40B4-BE49-F238E27FC236}">
                    <a16:creationId xmlns:a16="http://schemas.microsoft.com/office/drawing/2014/main" id="{DE888622-5FEE-6C03-2CB0-04147F32314C}"/>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sp>
        <p:nvSpPr>
          <p:cNvPr id="12" name="AutoShape 2">
            <a:extLst>
              <a:ext uri="{FF2B5EF4-FFF2-40B4-BE49-F238E27FC236}">
                <a16:creationId xmlns:a16="http://schemas.microsoft.com/office/drawing/2014/main" id="{2F8BB3DA-FD41-65C6-D240-2D4EC34777C3}"/>
              </a:ext>
            </a:extLst>
          </p:cNvPr>
          <p:cNvSpPr>
            <a:spLocks noChangeAspect="1" noChangeArrowheads="1"/>
          </p:cNvSpPr>
          <p:nvPr/>
        </p:nvSpPr>
        <p:spPr bwMode="auto">
          <a:xfrm>
            <a:off x="8991600" y="49911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pic>
        <p:nvPicPr>
          <p:cNvPr id="15" name="Imagen 14" descr="Tabla&#10;&#10;El contenido generado por IA puede ser incorrecto.">
            <a:extLst>
              <a:ext uri="{FF2B5EF4-FFF2-40B4-BE49-F238E27FC236}">
                <a16:creationId xmlns:a16="http://schemas.microsoft.com/office/drawing/2014/main" id="{4768F9A0-362A-782F-F460-6A4A10A8D1D7}"/>
              </a:ext>
            </a:extLst>
          </p:cNvPr>
          <p:cNvPicPr>
            <a:picLocks noChangeAspect="1"/>
          </p:cNvPicPr>
          <p:nvPr/>
        </p:nvPicPr>
        <p:blipFill>
          <a:blip r:embed="rId5"/>
          <a:stretch>
            <a:fillRect/>
          </a:stretch>
        </p:blipFill>
        <p:spPr>
          <a:xfrm>
            <a:off x="11704320" y="4381782"/>
            <a:ext cx="5406132" cy="2191320"/>
          </a:xfrm>
          <a:prstGeom prst="rect">
            <a:avLst/>
          </a:prstGeom>
        </p:spPr>
      </p:pic>
      <p:pic>
        <p:nvPicPr>
          <p:cNvPr id="16" name="Imagen 15">
            <a:extLst>
              <a:ext uri="{FF2B5EF4-FFF2-40B4-BE49-F238E27FC236}">
                <a16:creationId xmlns:a16="http://schemas.microsoft.com/office/drawing/2014/main" id="{14A1874C-F658-073A-FFA7-81A19FAC0AD9}"/>
              </a:ext>
            </a:extLst>
          </p:cNvPr>
          <p:cNvPicPr>
            <a:picLocks noChangeAspect="1"/>
          </p:cNvPicPr>
          <p:nvPr/>
        </p:nvPicPr>
        <p:blipFill>
          <a:blip r:embed="rId6"/>
          <a:stretch>
            <a:fillRect/>
          </a:stretch>
        </p:blipFill>
        <p:spPr>
          <a:xfrm>
            <a:off x="746077" y="2300287"/>
            <a:ext cx="9753600" cy="5381625"/>
          </a:xfrm>
          <a:prstGeom prst="rect">
            <a:avLst/>
          </a:prstGeom>
        </p:spPr>
      </p:pic>
    </p:spTree>
    <p:extLst>
      <p:ext uri="{BB962C8B-B14F-4D97-AF65-F5344CB8AC3E}">
        <p14:creationId xmlns:p14="http://schemas.microsoft.com/office/powerpoint/2010/main" val="204758735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8EB309-6F3F-F986-6D45-8122AD7A121F}"/>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5DAD1721-CFDD-6149-A5B9-B5933BFFAD3A}"/>
              </a:ext>
            </a:extLst>
          </p:cNvPr>
          <p:cNvSpPr/>
          <p:nvPr/>
        </p:nvSpPr>
        <p:spPr>
          <a:xfrm>
            <a:off x="16526945" y="207818"/>
            <a:ext cx="1388509" cy="555404"/>
          </a:xfrm>
          <a:custGeom>
            <a:avLst/>
            <a:gdLst/>
            <a:ahLst/>
            <a:cxnLst/>
            <a:rect l="l" t="t" r="r" b="b"/>
            <a:pathLst>
              <a:path w="1388509" h="555404">
                <a:moveTo>
                  <a:pt x="0" y="0"/>
                </a:moveTo>
                <a:lnTo>
                  <a:pt x="1388510" y="0"/>
                </a:lnTo>
                <a:lnTo>
                  <a:pt x="1388510" y="555404"/>
                </a:lnTo>
                <a:lnTo>
                  <a:pt x="0" y="555404"/>
                </a:lnTo>
                <a:lnTo>
                  <a:pt x="0" y="0"/>
                </a:lnTo>
                <a:close/>
              </a:path>
            </a:pathLst>
          </a:custGeom>
          <a:blipFill>
            <a:blip r:embed="rId2"/>
            <a:stretch>
              <a:fillRect/>
            </a:stretch>
          </a:blipFill>
        </p:spPr>
        <p:txBody>
          <a:bodyPr/>
          <a:lstStyle/>
          <a:p>
            <a:endParaRPr lang="es-CO"/>
          </a:p>
        </p:txBody>
      </p:sp>
      <p:grpSp>
        <p:nvGrpSpPr>
          <p:cNvPr id="3" name="Group 3">
            <a:extLst>
              <a:ext uri="{FF2B5EF4-FFF2-40B4-BE49-F238E27FC236}">
                <a16:creationId xmlns:a16="http://schemas.microsoft.com/office/drawing/2014/main" id="{356BEE41-357C-E22A-9E91-A66E39D36918}"/>
              </a:ext>
            </a:extLst>
          </p:cNvPr>
          <p:cNvGrpSpPr/>
          <p:nvPr/>
        </p:nvGrpSpPr>
        <p:grpSpPr>
          <a:xfrm>
            <a:off x="-76200" y="0"/>
            <a:ext cx="449045" cy="10287000"/>
            <a:chOff x="0" y="0"/>
            <a:chExt cx="598727" cy="13716000"/>
          </a:xfrm>
        </p:grpSpPr>
        <p:grpSp>
          <p:nvGrpSpPr>
            <p:cNvPr id="4" name="Group 4">
              <a:extLst>
                <a:ext uri="{FF2B5EF4-FFF2-40B4-BE49-F238E27FC236}">
                  <a16:creationId xmlns:a16="http://schemas.microsoft.com/office/drawing/2014/main" id="{1AB33CF3-0F41-7874-A241-E9DA9DCAD6E8}"/>
                </a:ext>
              </a:extLst>
            </p:cNvPr>
            <p:cNvGrpSpPr/>
            <p:nvPr/>
          </p:nvGrpSpPr>
          <p:grpSpPr>
            <a:xfrm>
              <a:off x="77114" y="0"/>
              <a:ext cx="444500" cy="13716000"/>
              <a:chOff x="0" y="0"/>
              <a:chExt cx="87802" cy="2709333"/>
            </a:xfrm>
          </p:grpSpPr>
          <p:sp>
            <p:nvSpPr>
              <p:cNvPr id="5" name="Freeform 5">
                <a:extLst>
                  <a:ext uri="{FF2B5EF4-FFF2-40B4-BE49-F238E27FC236}">
                    <a16:creationId xmlns:a16="http://schemas.microsoft.com/office/drawing/2014/main" id="{FD4E8B6A-347F-52B7-53F0-2FA470C83235}"/>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6" name="TextBox 6">
                <a:extLst>
                  <a:ext uri="{FF2B5EF4-FFF2-40B4-BE49-F238E27FC236}">
                    <a16:creationId xmlns:a16="http://schemas.microsoft.com/office/drawing/2014/main" id="{F1E4225E-27EA-813C-904F-67CA5C8010A1}"/>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7" name="Freeform 7">
              <a:extLst>
                <a:ext uri="{FF2B5EF4-FFF2-40B4-BE49-F238E27FC236}">
                  <a16:creationId xmlns:a16="http://schemas.microsoft.com/office/drawing/2014/main" id="{F129A9B8-CAB8-9B92-3AB0-AFBCE9B22D7C}"/>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8" name="Freeform 8">
              <a:extLst>
                <a:ext uri="{FF2B5EF4-FFF2-40B4-BE49-F238E27FC236}">
                  <a16:creationId xmlns:a16="http://schemas.microsoft.com/office/drawing/2014/main" id="{5A77288A-4D65-BE4B-C5B8-194E3C65B8EA}"/>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grpSp>
          <p:nvGrpSpPr>
            <p:cNvPr id="9" name="Group 9">
              <a:extLst>
                <a:ext uri="{FF2B5EF4-FFF2-40B4-BE49-F238E27FC236}">
                  <a16:creationId xmlns:a16="http://schemas.microsoft.com/office/drawing/2014/main" id="{CA4EACF1-DC94-B9DF-DACF-4DFEE72EE4D3}"/>
                </a:ext>
              </a:extLst>
            </p:cNvPr>
            <p:cNvGrpSpPr/>
            <p:nvPr/>
          </p:nvGrpSpPr>
          <p:grpSpPr>
            <a:xfrm rot="1460314">
              <a:off x="1518" y="765089"/>
              <a:ext cx="595692" cy="135824"/>
              <a:chOff x="0" y="0"/>
              <a:chExt cx="1355149" cy="308989"/>
            </a:xfrm>
          </p:grpSpPr>
          <p:sp>
            <p:nvSpPr>
              <p:cNvPr id="10" name="Freeform 10">
                <a:extLst>
                  <a:ext uri="{FF2B5EF4-FFF2-40B4-BE49-F238E27FC236}">
                    <a16:creationId xmlns:a16="http://schemas.microsoft.com/office/drawing/2014/main" id="{1AA9D70A-A433-557C-1914-E2D4777CD808}"/>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1" name="TextBox 11">
                <a:extLst>
                  <a:ext uri="{FF2B5EF4-FFF2-40B4-BE49-F238E27FC236}">
                    <a16:creationId xmlns:a16="http://schemas.microsoft.com/office/drawing/2014/main" id="{4C467BD8-84A7-660D-A6A2-60C383340472}"/>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sp>
        <p:nvSpPr>
          <p:cNvPr id="12" name="AutoShape 2">
            <a:extLst>
              <a:ext uri="{FF2B5EF4-FFF2-40B4-BE49-F238E27FC236}">
                <a16:creationId xmlns:a16="http://schemas.microsoft.com/office/drawing/2014/main" id="{5E135689-E66C-B6F2-0D11-BEA079324193}"/>
              </a:ext>
            </a:extLst>
          </p:cNvPr>
          <p:cNvSpPr>
            <a:spLocks noChangeAspect="1" noChangeArrowheads="1"/>
          </p:cNvSpPr>
          <p:nvPr/>
        </p:nvSpPr>
        <p:spPr bwMode="auto">
          <a:xfrm>
            <a:off x="8991600" y="49911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pic>
        <p:nvPicPr>
          <p:cNvPr id="14" name="Imagen 13">
            <a:extLst>
              <a:ext uri="{FF2B5EF4-FFF2-40B4-BE49-F238E27FC236}">
                <a16:creationId xmlns:a16="http://schemas.microsoft.com/office/drawing/2014/main" id="{EEDF419D-0CA9-BBDF-63FF-BFD3EA160D91}"/>
              </a:ext>
            </a:extLst>
          </p:cNvPr>
          <p:cNvPicPr>
            <a:picLocks noChangeAspect="1"/>
          </p:cNvPicPr>
          <p:nvPr/>
        </p:nvPicPr>
        <p:blipFill>
          <a:blip r:embed="rId5"/>
          <a:stretch>
            <a:fillRect/>
          </a:stretch>
        </p:blipFill>
        <p:spPr>
          <a:xfrm>
            <a:off x="3213392" y="1913953"/>
            <a:ext cx="12166016" cy="6154293"/>
          </a:xfrm>
          <a:prstGeom prst="rect">
            <a:avLst/>
          </a:prstGeom>
        </p:spPr>
      </p:pic>
    </p:spTree>
    <p:extLst>
      <p:ext uri="{BB962C8B-B14F-4D97-AF65-F5344CB8AC3E}">
        <p14:creationId xmlns:p14="http://schemas.microsoft.com/office/powerpoint/2010/main" val="234775513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70CD44-A397-6359-0C06-C902EC045DC8}"/>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26389EBE-F9FA-A6F8-A141-F276E384EB53}"/>
              </a:ext>
            </a:extLst>
          </p:cNvPr>
          <p:cNvSpPr/>
          <p:nvPr/>
        </p:nvSpPr>
        <p:spPr>
          <a:xfrm>
            <a:off x="16526945" y="207818"/>
            <a:ext cx="1388509" cy="555404"/>
          </a:xfrm>
          <a:custGeom>
            <a:avLst/>
            <a:gdLst/>
            <a:ahLst/>
            <a:cxnLst/>
            <a:rect l="l" t="t" r="r" b="b"/>
            <a:pathLst>
              <a:path w="1388509" h="555404">
                <a:moveTo>
                  <a:pt x="0" y="0"/>
                </a:moveTo>
                <a:lnTo>
                  <a:pt x="1388510" y="0"/>
                </a:lnTo>
                <a:lnTo>
                  <a:pt x="1388510" y="555404"/>
                </a:lnTo>
                <a:lnTo>
                  <a:pt x="0" y="555404"/>
                </a:lnTo>
                <a:lnTo>
                  <a:pt x="0" y="0"/>
                </a:lnTo>
                <a:close/>
              </a:path>
            </a:pathLst>
          </a:custGeom>
          <a:blipFill>
            <a:blip r:embed="rId2"/>
            <a:stretch>
              <a:fillRect/>
            </a:stretch>
          </a:blipFill>
        </p:spPr>
        <p:txBody>
          <a:bodyPr/>
          <a:lstStyle/>
          <a:p>
            <a:endParaRPr lang="es-CO"/>
          </a:p>
        </p:txBody>
      </p:sp>
      <p:grpSp>
        <p:nvGrpSpPr>
          <p:cNvPr id="3" name="Group 3">
            <a:extLst>
              <a:ext uri="{FF2B5EF4-FFF2-40B4-BE49-F238E27FC236}">
                <a16:creationId xmlns:a16="http://schemas.microsoft.com/office/drawing/2014/main" id="{0CDA88D6-A749-0EB8-77FD-F3B80251EA9E}"/>
              </a:ext>
            </a:extLst>
          </p:cNvPr>
          <p:cNvGrpSpPr/>
          <p:nvPr/>
        </p:nvGrpSpPr>
        <p:grpSpPr>
          <a:xfrm>
            <a:off x="-76200" y="0"/>
            <a:ext cx="449045" cy="10287000"/>
            <a:chOff x="0" y="0"/>
            <a:chExt cx="598727" cy="13716000"/>
          </a:xfrm>
        </p:grpSpPr>
        <p:grpSp>
          <p:nvGrpSpPr>
            <p:cNvPr id="4" name="Group 4">
              <a:extLst>
                <a:ext uri="{FF2B5EF4-FFF2-40B4-BE49-F238E27FC236}">
                  <a16:creationId xmlns:a16="http://schemas.microsoft.com/office/drawing/2014/main" id="{3121B4F9-3EC8-E94D-0C1A-C0ECEA518B76}"/>
                </a:ext>
              </a:extLst>
            </p:cNvPr>
            <p:cNvGrpSpPr/>
            <p:nvPr/>
          </p:nvGrpSpPr>
          <p:grpSpPr>
            <a:xfrm>
              <a:off x="77114" y="0"/>
              <a:ext cx="444500" cy="13716000"/>
              <a:chOff x="0" y="0"/>
              <a:chExt cx="87802" cy="2709333"/>
            </a:xfrm>
          </p:grpSpPr>
          <p:sp>
            <p:nvSpPr>
              <p:cNvPr id="5" name="Freeform 5">
                <a:extLst>
                  <a:ext uri="{FF2B5EF4-FFF2-40B4-BE49-F238E27FC236}">
                    <a16:creationId xmlns:a16="http://schemas.microsoft.com/office/drawing/2014/main" id="{DE0512CE-2D9F-E73C-B91E-1F31031D6E25}"/>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6" name="TextBox 6">
                <a:extLst>
                  <a:ext uri="{FF2B5EF4-FFF2-40B4-BE49-F238E27FC236}">
                    <a16:creationId xmlns:a16="http://schemas.microsoft.com/office/drawing/2014/main" id="{913B994D-91EB-97BC-CDA8-B2E3B8D8ADB5}"/>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7" name="Freeform 7">
              <a:extLst>
                <a:ext uri="{FF2B5EF4-FFF2-40B4-BE49-F238E27FC236}">
                  <a16:creationId xmlns:a16="http://schemas.microsoft.com/office/drawing/2014/main" id="{00347FD9-32EF-F0A7-AD92-1A84A3862627}"/>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8" name="Freeform 8">
              <a:extLst>
                <a:ext uri="{FF2B5EF4-FFF2-40B4-BE49-F238E27FC236}">
                  <a16:creationId xmlns:a16="http://schemas.microsoft.com/office/drawing/2014/main" id="{4CC5F599-6816-4515-863F-E5F6299B4B8E}"/>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grpSp>
          <p:nvGrpSpPr>
            <p:cNvPr id="9" name="Group 9">
              <a:extLst>
                <a:ext uri="{FF2B5EF4-FFF2-40B4-BE49-F238E27FC236}">
                  <a16:creationId xmlns:a16="http://schemas.microsoft.com/office/drawing/2014/main" id="{1595723E-3990-A53E-0B47-9BC5A5578CBF}"/>
                </a:ext>
              </a:extLst>
            </p:cNvPr>
            <p:cNvGrpSpPr/>
            <p:nvPr/>
          </p:nvGrpSpPr>
          <p:grpSpPr>
            <a:xfrm rot="1460314">
              <a:off x="1518" y="765089"/>
              <a:ext cx="595692" cy="135824"/>
              <a:chOff x="0" y="0"/>
              <a:chExt cx="1355149" cy="308989"/>
            </a:xfrm>
          </p:grpSpPr>
          <p:sp>
            <p:nvSpPr>
              <p:cNvPr id="10" name="Freeform 10">
                <a:extLst>
                  <a:ext uri="{FF2B5EF4-FFF2-40B4-BE49-F238E27FC236}">
                    <a16:creationId xmlns:a16="http://schemas.microsoft.com/office/drawing/2014/main" id="{5C48D19F-7C49-42A0-CDFD-E66CF2097B16}"/>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1" name="TextBox 11">
                <a:extLst>
                  <a:ext uri="{FF2B5EF4-FFF2-40B4-BE49-F238E27FC236}">
                    <a16:creationId xmlns:a16="http://schemas.microsoft.com/office/drawing/2014/main" id="{B7048526-FADF-0DA3-364D-0D0B7F6B26CA}"/>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sp>
        <p:nvSpPr>
          <p:cNvPr id="14" name="CuadroTexto 13">
            <a:extLst>
              <a:ext uri="{FF2B5EF4-FFF2-40B4-BE49-F238E27FC236}">
                <a16:creationId xmlns:a16="http://schemas.microsoft.com/office/drawing/2014/main" id="{C77B3993-2838-AB48-A935-1532A6EC81A9}"/>
              </a:ext>
            </a:extLst>
          </p:cNvPr>
          <p:cNvSpPr txBox="1"/>
          <p:nvPr/>
        </p:nvSpPr>
        <p:spPr>
          <a:xfrm>
            <a:off x="6110925" y="1759753"/>
            <a:ext cx="9186420" cy="707886"/>
          </a:xfrm>
          <a:prstGeom prst="rect">
            <a:avLst/>
          </a:prstGeom>
          <a:noFill/>
        </p:spPr>
        <p:txBody>
          <a:bodyPr wrap="square">
            <a:spAutoFit/>
          </a:bodyPr>
          <a:lstStyle/>
          <a:p>
            <a:pPr>
              <a:buNone/>
            </a:pPr>
            <a:r>
              <a:rPr lang="es-ES" sz="4000" b="1" dirty="0"/>
              <a:t>Cuestionario</a:t>
            </a:r>
          </a:p>
        </p:txBody>
      </p:sp>
    </p:spTree>
    <p:extLst>
      <p:ext uri="{BB962C8B-B14F-4D97-AF65-F5344CB8AC3E}">
        <p14:creationId xmlns:p14="http://schemas.microsoft.com/office/powerpoint/2010/main" val="72415364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grpSp>
        <p:nvGrpSpPr>
          <p:cNvPr id="361" name="Google Shape;361;p8"/>
          <p:cNvGrpSpPr/>
          <p:nvPr/>
        </p:nvGrpSpPr>
        <p:grpSpPr>
          <a:xfrm rot="10800000">
            <a:off x="10392303" y="0"/>
            <a:ext cx="7895697" cy="10431661"/>
            <a:chOff x="0" y="-38100"/>
            <a:chExt cx="2079525" cy="2747433"/>
          </a:xfrm>
        </p:grpSpPr>
        <p:sp>
          <p:nvSpPr>
            <p:cNvPr id="362" name="Google Shape;362;p8"/>
            <p:cNvSpPr/>
            <p:nvPr/>
          </p:nvSpPr>
          <p:spPr>
            <a:xfrm>
              <a:off x="0" y="0"/>
              <a:ext cx="2079525" cy="2709333"/>
            </a:xfrm>
            <a:custGeom>
              <a:avLst/>
              <a:gdLst/>
              <a:ahLst/>
              <a:cxnLst/>
              <a:rect l="l" t="t" r="r" b="b"/>
              <a:pathLst>
                <a:path w="2079525" h="2709333" extrusionOk="0">
                  <a:moveTo>
                    <a:pt x="0" y="0"/>
                  </a:moveTo>
                  <a:lnTo>
                    <a:pt x="2079525" y="0"/>
                  </a:lnTo>
                  <a:lnTo>
                    <a:pt x="2079525" y="2709333"/>
                  </a:lnTo>
                  <a:lnTo>
                    <a:pt x="0" y="2709333"/>
                  </a:lnTo>
                  <a:close/>
                </a:path>
              </a:pathLst>
            </a:custGeom>
            <a:gradFill>
              <a:gsLst>
                <a:gs pos="0">
                  <a:srgbClr val="6B1374"/>
                </a:gs>
                <a:gs pos="33333">
                  <a:srgbClr val="700A89"/>
                </a:gs>
                <a:gs pos="66667">
                  <a:srgbClr val="C20052"/>
                </a:gs>
                <a:gs pos="100000">
                  <a:srgbClr val="FF0055"/>
                </a:gs>
              </a:gsLst>
              <a:lin ang="54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63" name="Google Shape;363;p8"/>
            <p:cNvSpPr txBox="1"/>
            <p:nvPr/>
          </p:nvSpPr>
          <p:spPr>
            <a:xfrm>
              <a:off x="0" y="-38100"/>
              <a:ext cx="2079525" cy="2747433"/>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sp>
        <p:nvSpPr>
          <p:cNvPr id="364" name="Google Shape;364;p8"/>
          <p:cNvSpPr/>
          <p:nvPr/>
        </p:nvSpPr>
        <p:spPr>
          <a:xfrm>
            <a:off x="9562641" y="4953536"/>
            <a:ext cx="4777510" cy="4687932"/>
          </a:xfrm>
          <a:custGeom>
            <a:avLst/>
            <a:gdLst/>
            <a:ahLst/>
            <a:cxnLst/>
            <a:rect l="l" t="t" r="r" b="b"/>
            <a:pathLst>
              <a:path w="4777510" h="4687932" extrusionOk="0">
                <a:moveTo>
                  <a:pt x="0" y="0"/>
                </a:moveTo>
                <a:lnTo>
                  <a:pt x="4777511" y="0"/>
                </a:lnTo>
                <a:lnTo>
                  <a:pt x="4777511" y="4687932"/>
                </a:lnTo>
                <a:lnTo>
                  <a:pt x="0" y="4687932"/>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65" name="Google Shape;365;p8"/>
          <p:cNvSpPr/>
          <p:nvPr/>
        </p:nvSpPr>
        <p:spPr>
          <a:xfrm rot="10800000">
            <a:off x="14340152" y="455568"/>
            <a:ext cx="4777510" cy="4687932"/>
          </a:xfrm>
          <a:custGeom>
            <a:avLst/>
            <a:gdLst/>
            <a:ahLst/>
            <a:cxnLst/>
            <a:rect l="l" t="t" r="r" b="b"/>
            <a:pathLst>
              <a:path w="4777510" h="4687932" extrusionOk="0">
                <a:moveTo>
                  <a:pt x="0" y="0"/>
                </a:moveTo>
                <a:lnTo>
                  <a:pt x="4777510" y="0"/>
                </a:lnTo>
                <a:lnTo>
                  <a:pt x="4777510" y="4687932"/>
                </a:lnTo>
                <a:lnTo>
                  <a:pt x="0" y="4687932"/>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366" name="Google Shape;366;p8"/>
          <p:cNvGrpSpPr/>
          <p:nvPr/>
        </p:nvGrpSpPr>
        <p:grpSpPr>
          <a:xfrm rot="1460314">
            <a:off x="11030759" y="4449732"/>
            <a:ext cx="7356554" cy="1393786"/>
            <a:chOff x="0" y="-38100"/>
            <a:chExt cx="1937529" cy="367088"/>
          </a:xfrm>
        </p:grpSpPr>
        <p:sp>
          <p:nvSpPr>
            <p:cNvPr id="367" name="Google Shape;367;p8"/>
            <p:cNvSpPr/>
            <p:nvPr/>
          </p:nvSpPr>
          <p:spPr>
            <a:xfrm>
              <a:off x="0" y="0"/>
              <a:ext cx="1937528" cy="328988"/>
            </a:xfrm>
            <a:custGeom>
              <a:avLst/>
              <a:gdLst/>
              <a:ahLst/>
              <a:cxnLst/>
              <a:rect l="l" t="t" r="r" b="b"/>
              <a:pathLst>
                <a:path w="1937528" h="328988" extrusionOk="0">
                  <a:moveTo>
                    <a:pt x="105238" y="0"/>
                  </a:moveTo>
                  <a:lnTo>
                    <a:pt x="1832290" y="0"/>
                  </a:lnTo>
                  <a:cubicBezTo>
                    <a:pt x="1860201" y="0"/>
                    <a:pt x="1886969" y="11088"/>
                    <a:pt x="1906705" y="30824"/>
                  </a:cubicBezTo>
                  <a:cubicBezTo>
                    <a:pt x="1926441" y="50560"/>
                    <a:pt x="1937528" y="77327"/>
                    <a:pt x="1937528" y="105238"/>
                  </a:cubicBezTo>
                  <a:lnTo>
                    <a:pt x="1937528" y="223749"/>
                  </a:lnTo>
                  <a:cubicBezTo>
                    <a:pt x="1937528" y="281871"/>
                    <a:pt x="1890412" y="328988"/>
                    <a:pt x="1832290" y="328988"/>
                  </a:cubicBezTo>
                  <a:lnTo>
                    <a:pt x="105238" y="328988"/>
                  </a:lnTo>
                  <a:cubicBezTo>
                    <a:pt x="77327" y="328988"/>
                    <a:pt x="50560" y="317900"/>
                    <a:pt x="30824" y="298164"/>
                  </a:cubicBezTo>
                  <a:cubicBezTo>
                    <a:pt x="11088" y="278428"/>
                    <a:pt x="0" y="251660"/>
                    <a:pt x="0" y="223749"/>
                  </a:cubicBezTo>
                  <a:lnTo>
                    <a:pt x="0" y="105238"/>
                  </a:lnTo>
                  <a:cubicBezTo>
                    <a:pt x="0" y="47117"/>
                    <a:pt x="47117" y="0"/>
                    <a:pt x="105238"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68" name="Google Shape;368;p8"/>
            <p:cNvSpPr txBox="1"/>
            <p:nvPr/>
          </p:nvSpPr>
          <p:spPr>
            <a:xfrm>
              <a:off x="0" y="-38100"/>
              <a:ext cx="1937529" cy="367088"/>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369" name="Google Shape;369;p8"/>
          <p:cNvGrpSpPr/>
          <p:nvPr/>
        </p:nvGrpSpPr>
        <p:grpSpPr>
          <a:xfrm>
            <a:off x="2068637" y="2993049"/>
            <a:ext cx="6434234" cy="2940731"/>
            <a:chOff x="0" y="-560842"/>
            <a:chExt cx="8578979" cy="3920975"/>
          </a:xfrm>
        </p:grpSpPr>
        <p:grpSp>
          <p:nvGrpSpPr>
            <p:cNvPr id="370" name="Google Shape;370;p8"/>
            <p:cNvGrpSpPr/>
            <p:nvPr/>
          </p:nvGrpSpPr>
          <p:grpSpPr>
            <a:xfrm>
              <a:off x="0" y="-560842"/>
              <a:ext cx="8578979" cy="3920975"/>
              <a:chOff x="0" y="-38100"/>
              <a:chExt cx="582801" cy="266366"/>
            </a:xfrm>
          </p:grpSpPr>
          <p:sp>
            <p:nvSpPr>
              <p:cNvPr id="371" name="Google Shape;371;p8"/>
              <p:cNvSpPr/>
              <p:nvPr/>
            </p:nvSpPr>
            <p:spPr>
              <a:xfrm>
                <a:off x="0" y="0"/>
                <a:ext cx="582801" cy="228266"/>
              </a:xfrm>
              <a:custGeom>
                <a:avLst/>
                <a:gdLst/>
                <a:ahLst/>
                <a:cxnLst/>
                <a:rect l="l" t="t" r="r" b="b"/>
                <a:pathLst>
                  <a:path w="582801" h="228266" extrusionOk="0">
                    <a:moveTo>
                      <a:pt x="87467" y="0"/>
                    </a:moveTo>
                    <a:lnTo>
                      <a:pt x="495335" y="0"/>
                    </a:lnTo>
                    <a:cubicBezTo>
                      <a:pt x="543641" y="0"/>
                      <a:pt x="582801" y="39160"/>
                      <a:pt x="582801" y="87467"/>
                    </a:cubicBezTo>
                    <a:lnTo>
                      <a:pt x="582801" y="140800"/>
                    </a:lnTo>
                    <a:cubicBezTo>
                      <a:pt x="582801" y="189106"/>
                      <a:pt x="543641" y="228266"/>
                      <a:pt x="495335" y="228266"/>
                    </a:cubicBezTo>
                    <a:lnTo>
                      <a:pt x="87467" y="228266"/>
                    </a:lnTo>
                    <a:cubicBezTo>
                      <a:pt x="39160" y="228266"/>
                      <a:pt x="0" y="189106"/>
                      <a:pt x="0" y="140800"/>
                    </a:cubicBezTo>
                    <a:lnTo>
                      <a:pt x="0" y="87467"/>
                    </a:lnTo>
                    <a:cubicBezTo>
                      <a:pt x="0" y="39160"/>
                      <a:pt x="39160" y="0"/>
                      <a:pt x="87467" y="0"/>
                    </a:cubicBezTo>
                    <a:close/>
                  </a:path>
                </a:pathLst>
              </a:custGeom>
              <a:solidFill>
                <a:srgbClr val="000000">
                  <a:alpha val="0"/>
                </a:srgbClr>
              </a:solidFill>
              <a:ln w="38100" cap="rnd" cmpd="sng">
                <a:solidFill>
                  <a:srgbClr val="6B137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2" name="Google Shape;372;p8"/>
              <p:cNvSpPr txBox="1"/>
              <p:nvPr/>
            </p:nvSpPr>
            <p:spPr>
              <a:xfrm>
                <a:off x="0" y="-38100"/>
                <a:ext cx="582801" cy="266366"/>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a:solidFill>
                    <a:schemeClr val="dk1"/>
                  </a:solidFill>
                  <a:latin typeface="Calibri"/>
                  <a:ea typeface="Calibri"/>
                  <a:cs typeface="Calibri"/>
                  <a:sym typeface="Calibri"/>
                </a:endParaRPr>
              </a:p>
            </p:txBody>
          </p:sp>
        </p:grpSp>
        <p:sp>
          <p:nvSpPr>
            <p:cNvPr id="373" name="Google Shape;373;p8"/>
            <p:cNvSpPr txBox="1"/>
            <p:nvPr/>
          </p:nvSpPr>
          <p:spPr>
            <a:xfrm>
              <a:off x="355297" y="630411"/>
              <a:ext cx="7868384" cy="2659190"/>
            </a:xfrm>
            <a:prstGeom prst="rect">
              <a:avLst/>
            </a:prstGeom>
            <a:noFill/>
            <a:ln>
              <a:noFill/>
            </a:ln>
          </p:spPr>
          <p:txBody>
            <a:bodyPr spcFirstLastPara="1" wrap="square" lIns="0" tIns="0" rIns="0" bIns="0" anchor="t" anchorCtr="0">
              <a:spAutoFit/>
            </a:bodyPr>
            <a:lstStyle/>
            <a:p>
              <a:pPr marL="0" marR="0" lvl="0" indent="0" algn="ctr" rtl="0">
                <a:lnSpc>
                  <a:spcPct val="180000"/>
                </a:lnSpc>
                <a:spcBef>
                  <a:spcPts val="0"/>
                </a:spcBef>
                <a:spcAft>
                  <a:spcPts val="0"/>
                </a:spcAft>
                <a:buNone/>
              </a:pPr>
              <a:r>
                <a:rPr lang="es-CO" sz="2400" dirty="0">
                  <a:solidFill>
                    <a:srgbClr val="1F1F1D"/>
                  </a:solidFill>
                  <a:latin typeface="Poppins"/>
                  <a:ea typeface="Poppins"/>
                  <a:cs typeface="Poppins"/>
                  <a:sym typeface="Poppins"/>
                </a:rPr>
                <a:t>Juan Esteban Mejía Velásquez</a:t>
              </a:r>
              <a:endParaRPr dirty="0"/>
            </a:p>
            <a:p>
              <a:pPr marL="0" marR="0" lvl="0" indent="0" algn="ctr" rtl="0">
                <a:lnSpc>
                  <a:spcPct val="216000"/>
                </a:lnSpc>
                <a:spcBef>
                  <a:spcPts val="0"/>
                </a:spcBef>
                <a:spcAft>
                  <a:spcPts val="0"/>
                </a:spcAft>
                <a:buNone/>
              </a:pPr>
              <a:r>
                <a:rPr lang="es-MX" sz="2000" dirty="0">
                  <a:solidFill>
                    <a:srgbClr val="1F1F1D"/>
                  </a:solidFill>
                  <a:latin typeface="Poppins"/>
                  <a:ea typeface="Poppins"/>
                  <a:cs typeface="Poppins"/>
                  <a:sym typeface="Poppins"/>
                </a:rPr>
                <a:t>Docente</a:t>
              </a:r>
              <a:endParaRPr sz="2000" dirty="0">
                <a:solidFill>
                  <a:srgbClr val="1F1F1D"/>
                </a:solidFill>
                <a:latin typeface="Poppins"/>
                <a:ea typeface="Poppins"/>
                <a:cs typeface="Poppins"/>
                <a:sym typeface="Poppins"/>
              </a:endParaRPr>
            </a:p>
            <a:p>
              <a:pPr marL="0" marR="0" lvl="0" indent="0" algn="ctr" rtl="0">
                <a:lnSpc>
                  <a:spcPct val="180000"/>
                </a:lnSpc>
                <a:spcBef>
                  <a:spcPts val="0"/>
                </a:spcBef>
                <a:spcAft>
                  <a:spcPts val="0"/>
                </a:spcAft>
                <a:buNone/>
              </a:pPr>
              <a:r>
                <a:rPr lang="es-MX" sz="2400" u="sng" dirty="0">
                  <a:solidFill>
                    <a:srgbClr val="1F1F1D"/>
                  </a:solidFill>
                  <a:latin typeface="Poppins"/>
                  <a:ea typeface="Poppins"/>
                  <a:cs typeface="Poppins"/>
                  <a:sym typeface="Poppins"/>
                </a:rPr>
                <a:t>Correo</a:t>
              </a:r>
              <a:endParaRPr dirty="0"/>
            </a:p>
          </p:txBody>
        </p:sp>
      </p:grpSp>
      <p:sp>
        <p:nvSpPr>
          <p:cNvPr id="374" name="Google Shape;374;p8">
            <a:hlinkClick r:id="rId4"/>
          </p:cNvPr>
          <p:cNvSpPr/>
          <p:nvPr/>
        </p:nvSpPr>
        <p:spPr>
          <a:xfrm>
            <a:off x="2068637" y="6536925"/>
            <a:ext cx="360000" cy="332550"/>
          </a:xfrm>
          <a:custGeom>
            <a:avLst/>
            <a:gdLst/>
            <a:ahLst/>
            <a:cxnLst/>
            <a:rect l="l" t="t" r="r" b="b"/>
            <a:pathLst>
              <a:path w="360000" h="332550" extrusionOk="0">
                <a:moveTo>
                  <a:pt x="0" y="0"/>
                </a:moveTo>
                <a:lnTo>
                  <a:pt x="360000" y="0"/>
                </a:lnTo>
                <a:lnTo>
                  <a:pt x="360000" y="332550"/>
                </a:lnTo>
                <a:lnTo>
                  <a:pt x="0" y="332550"/>
                </a:lnTo>
                <a:lnTo>
                  <a:pt x="0" y="0"/>
                </a:lnTo>
                <a:close/>
              </a:path>
            </a:pathLst>
          </a:custGeom>
          <a:blipFill rotWithShape="1">
            <a:blip r:embed="rId5">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5" name="Google Shape;375;p8">
            <a:hlinkClick r:id="rId6"/>
          </p:cNvPr>
          <p:cNvSpPr/>
          <p:nvPr/>
        </p:nvSpPr>
        <p:spPr>
          <a:xfrm>
            <a:off x="5758126" y="6535688"/>
            <a:ext cx="360000" cy="360000"/>
          </a:xfrm>
          <a:custGeom>
            <a:avLst/>
            <a:gdLst/>
            <a:ahLst/>
            <a:cxnLst/>
            <a:rect l="l" t="t" r="r" b="b"/>
            <a:pathLst>
              <a:path w="360000" h="360000" extrusionOk="0">
                <a:moveTo>
                  <a:pt x="0" y="0"/>
                </a:moveTo>
                <a:lnTo>
                  <a:pt x="360000" y="0"/>
                </a:lnTo>
                <a:lnTo>
                  <a:pt x="360000" y="360000"/>
                </a:lnTo>
                <a:lnTo>
                  <a:pt x="0" y="360000"/>
                </a:lnTo>
                <a:lnTo>
                  <a:pt x="0" y="0"/>
                </a:lnTo>
                <a:close/>
              </a:path>
            </a:pathLst>
          </a:custGeom>
          <a:blipFill rotWithShape="1">
            <a:blip r:embed="rId7">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6" name="Google Shape;376;p8">
            <a:hlinkClick r:id="rId8"/>
          </p:cNvPr>
          <p:cNvSpPr/>
          <p:nvPr/>
        </p:nvSpPr>
        <p:spPr>
          <a:xfrm>
            <a:off x="5775261" y="7145700"/>
            <a:ext cx="360000" cy="360000"/>
          </a:xfrm>
          <a:custGeom>
            <a:avLst/>
            <a:gdLst/>
            <a:ahLst/>
            <a:cxnLst/>
            <a:rect l="l" t="t" r="r" b="b"/>
            <a:pathLst>
              <a:path w="360000" h="360000" extrusionOk="0">
                <a:moveTo>
                  <a:pt x="0" y="0"/>
                </a:moveTo>
                <a:lnTo>
                  <a:pt x="360000" y="0"/>
                </a:lnTo>
                <a:lnTo>
                  <a:pt x="360000" y="360000"/>
                </a:lnTo>
                <a:lnTo>
                  <a:pt x="0" y="360000"/>
                </a:lnTo>
                <a:lnTo>
                  <a:pt x="0" y="0"/>
                </a:lnTo>
                <a:close/>
              </a:path>
            </a:pathLst>
          </a:custGeom>
          <a:blipFill rotWithShape="1">
            <a:blip r:embed="rId9">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7" name="Google Shape;377;p8"/>
          <p:cNvSpPr/>
          <p:nvPr/>
        </p:nvSpPr>
        <p:spPr>
          <a:xfrm>
            <a:off x="2096214" y="7144126"/>
            <a:ext cx="332423" cy="332422"/>
          </a:xfrm>
          <a:custGeom>
            <a:avLst/>
            <a:gdLst/>
            <a:ahLst/>
            <a:cxnLst/>
            <a:rect l="l" t="t" r="r" b="b"/>
            <a:pathLst>
              <a:path w="332423" h="332422" extrusionOk="0">
                <a:moveTo>
                  <a:pt x="0" y="0"/>
                </a:moveTo>
                <a:lnTo>
                  <a:pt x="332423" y="0"/>
                </a:lnTo>
                <a:lnTo>
                  <a:pt x="332423" y="332423"/>
                </a:lnTo>
                <a:lnTo>
                  <a:pt x="0" y="332423"/>
                </a:lnTo>
                <a:lnTo>
                  <a:pt x="0" y="0"/>
                </a:lnTo>
                <a:close/>
              </a:path>
            </a:pathLst>
          </a:custGeom>
          <a:blipFill rotWithShape="1">
            <a:blip r:embed="rId10">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8" name="Google Shape;378;p8"/>
          <p:cNvSpPr txBox="1"/>
          <p:nvPr/>
        </p:nvSpPr>
        <p:spPr>
          <a:xfrm>
            <a:off x="6214196" y="7136825"/>
            <a:ext cx="1721048" cy="339724"/>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s-MX" sz="2000" u="sng">
                <a:solidFill>
                  <a:srgbClr val="1F1F1D"/>
                </a:solidFill>
                <a:latin typeface="Poppins"/>
                <a:ea typeface="Poppins"/>
                <a:cs typeface="Poppins"/>
                <a:sym typeface="Poppins"/>
                <a:hlinkClick r:id="rId8">
                  <a:extLst>
                    <a:ext uri="{A12FA001-AC4F-418D-AE19-62706E023703}">
                      <ahyp:hlinkClr xmlns:ahyp="http://schemas.microsoft.com/office/drawing/2018/hyperlinkcolor" val="tx"/>
                    </a:ext>
                  </a:extLst>
                </a:hlinkClick>
              </a:rPr>
              <a:t>www.enyoi.co</a:t>
            </a:r>
            <a:endParaRPr/>
          </a:p>
        </p:txBody>
      </p:sp>
      <p:sp>
        <p:nvSpPr>
          <p:cNvPr id="379" name="Google Shape;379;p8"/>
          <p:cNvSpPr txBox="1"/>
          <p:nvPr/>
        </p:nvSpPr>
        <p:spPr>
          <a:xfrm>
            <a:off x="6212929" y="6526813"/>
            <a:ext cx="1048048" cy="339724"/>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s-MX" sz="2000" u="sng" dirty="0">
                <a:solidFill>
                  <a:srgbClr val="1F1F1D"/>
                </a:solidFill>
                <a:latin typeface="Poppins"/>
                <a:ea typeface="Poppins"/>
                <a:cs typeface="Poppins"/>
                <a:sym typeface="Poppins"/>
                <a:hlinkClick r:id="rId6">
                  <a:extLst>
                    <a:ext uri="{A12FA001-AC4F-418D-AE19-62706E023703}">
                      <ahyp:hlinkClr xmlns:ahyp="http://schemas.microsoft.com/office/drawing/2018/hyperlinkcolor" val="tx"/>
                    </a:ext>
                  </a:extLst>
                </a:hlinkClick>
              </a:rPr>
              <a:t>enyoi.co</a:t>
            </a:r>
            <a:endParaRPr dirty="0"/>
          </a:p>
        </p:txBody>
      </p:sp>
      <p:sp>
        <p:nvSpPr>
          <p:cNvPr id="380" name="Google Shape;380;p8"/>
          <p:cNvSpPr txBox="1"/>
          <p:nvPr/>
        </p:nvSpPr>
        <p:spPr>
          <a:xfrm>
            <a:off x="2520238" y="6526813"/>
            <a:ext cx="2467846" cy="430887"/>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s-MX" sz="2000" u="sng" dirty="0">
                <a:solidFill>
                  <a:srgbClr val="1F1F1D"/>
                </a:solidFill>
                <a:latin typeface="Poppins"/>
                <a:ea typeface="Poppins"/>
                <a:cs typeface="Poppins"/>
                <a:sym typeface="Poppins"/>
                <a:hlinkClick r:id="rId4">
                  <a:extLst>
                    <a:ext uri="{A12FA001-AC4F-418D-AE19-62706E023703}">
                      <ahyp:hlinkClr xmlns:ahyp="http://schemas.microsoft.com/office/drawing/2018/hyperlinkcolor" val="tx"/>
                    </a:ext>
                  </a:extLst>
                </a:hlinkClick>
              </a:rPr>
              <a:t>+57 </a:t>
            </a:r>
            <a:r>
              <a:rPr lang="es-MX" sz="2000" u="sng" dirty="0">
                <a:solidFill>
                  <a:srgbClr val="1F1F1D"/>
                </a:solidFill>
                <a:latin typeface="Poppins"/>
                <a:ea typeface="Poppins"/>
                <a:cs typeface="Poppins"/>
                <a:sym typeface="Poppins"/>
              </a:rPr>
              <a:t>301 673 6729</a:t>
            </a:r>
            <a:endParaRPr dirty="0"/>
          </a:p>
        </p:txBody>
      </p:sp>
      <p:sp>
        <p:nvSpPr>
          <p:cNvPr id="381" name="Google Shape;381;p8"/>
          <p:cNvSpPr txBox="1"/>
          <p:nvPr/>
        </p:nvSpPr>
        <p:spPr>
          <a:xfrm>
            <a:off x="2520164" y="7136825"/>
            <a:ext cx="1048048" cy="339724"/>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s-MX" sz="2000" u="sng">
                <a:solidFill>
                  <a:srgbClr val="1F1F1D"/>
                </a:solidFill>
                <a:latin typeface="Poppins"/>
                <a:ea typeface="Poppins"/>
                <a:cs typeface="Poppins"/>
                <a:sym typeface="Poppins"/>
                <a:hlinkClick r:id="rId11">
                  <a:extLst>
                    <a:ext uri="{A12FA001-AC4F-418D-AE19-62706E023703}">
                      <ahyp:hlinkClr xmlns:ahyp="http://schemas.microsoft.com/office/drawing/2018/hyperlinkcolor" val="tx"/>
                    </a:ext>
                  </a:extLst>
                </a:hlinkClick>
              </a:rPr>
              <a:t>enyoi.co</a:t>
            </a:r>
            <a:endParaRPr/>
          </a:p>
        </p:txBody>
      </p:sp>
      <p:grpSp>
        <p:nvGrpSpPr>
          <p:cNvPr id="382" name="Google Shape;382;p8"/>
          <p:cNvGrpSpPr/>
          <p:nvPr/>
        </p:nvGrpSpPr>
        <p:grpSpPr>
          <a:xfrm>
            <a:off x="2068637" y="6865719"/>
            <a:ext cx="2744745" cy="192288"/>
            <a:chOff x="0" y="-38100"/>
            <a:chExt cx="722896" cy="50643"/>
          </a:xfrm>
        </p:grpSpPr>
        <p:sp>
          <p:nvSpPr>
            <p:cNvPr id="383" name="Google Shape;383;p8"/>
            <p:cNvSpPr/>
            <p:nvPr/>
          </p:nvSpPr>
          <p:spPr>
            <a:xfrm>
              <a:off x="0" y="0"/>
              <a:ext cx="722896" cy="12543"/>
            </a:xfrm>
            <a:custGeom>
              <a:avLst/>
              <a:gdLst/>
              <a:ahLst/>
              <a:cxnLst/>
              <a:rect l="l" t="t" r="r" b="b"/>
              <a:pathLst>
                <a:path w="722896" h="12543" extrusionOk="0">
                  <a:moveTo>
                    <a:pt x="6272" y="0"/>
                  </a:moveTo>
                  <a:lnTo>
                    <a:pt x="716624" y="0"/>
                  </a:lnTo>
                  <a:cubicBezTo>
                    <a:pt x="718288" y="0"/>
                    <a:pt x="719883" y="661"/>
                    <a:pt x="721059" y="1837"/>
                  </a:cubicBezTo>
                  <a:cubicBezTo>
                    <a:pt x="722235" y="3013"/>
                    <a:pt x="722896" y="4608"/>
                    <a:pt x="722896" y="6272"/>
                  </a:cubicBezTo>
                  <a:lnTo>
                    <a:pt x="722896" y="6272"/>
                  </a:lnTo>
                  <a:cubicBezTo>
                    <a:pt x="722896" y="7935"/>
                    <a:pt x="722235" y="9530"/>
                    <a:pt x="721059" y="10706"/>
                  </a:cubicBezTo>
                  <a:cubicBezTo>
                    <a:pt x="719883" y="11882"/>
                    <a:pt x="718288" y="12543"/>
                    <a:pt x="716624" y="12543"/>
                  </a:cubicBezTo>
                  <a:lnTo>
                    <a:pt x="6272" y="12543"/>
                  </a:lnTo>
                  <a:cubicBezTo>
                    <a:pt x="4608" y="12543"/>
                    <a:pt x="3013" y="11882"/>
                    <a:pt x="1837" y="10706"/>
                  </a:cubicBezTo>
                  <a:cubicBezTo>
                    <a:pt x="661" y="9530"/>
                    <a:pt x="0" y="7935"/>
                    <a:pt x="0" y="6272"/>
                  </a:cubicBezTo>
                  <a:lnTo>
                    <a:pt x="0" y="6272"/>
                  </a:lnTo>
                  <a:cubicBezTo>
                    <a:pt x="0" y="4608"/>
                    <a:pt x="661" y="3013"/>
                    <a:pt x="1837" y="1837"/>
                  </a:cubicBezTo>
                  <a:cubicBezTo>
                    <a:pt x="3013" y="661"/>
                    <a:pt x="4608" y="0"/>
                    <a:pt x="6272" y="0"/>
                  </a:cubicBezTo>
                  <a:close/>
                </a:path>
              </a:pathLst>
            </a:custGeom>
            <a:gradFill>
              <a:gsLst>
                <a:gs pos="0">
                  <a:srgbClr val="6B1374"/>
                </a:gs>
                <a:gs pos="33333">
                  <a:srgbClr val="700A89"/>
                </a:gs>
                <a:gs pos="66667">
                  <a:srgbClr val="C20052"/>
                </a:gs>
                <a:gs pos="100000">
                  <a:srgbClr val="FF0055"/>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4" name="Google Shape;384;p8"/>
            <p:cNvSpPr txBox="1"/>
            <p:nvPr/>
          </p:nvSpPr>
          <p:spPr>
            <a:xfrm>
              <a:off x="0" y="-38100"/>
              <a:ext cx="722896" cy="50643"/>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385" name="Google Shape;385;p8"/>
          <p:cNvGrpSpPr/>
          <p:nvPr/>
        </p:nvGrpSpPr>
        <p:grpSpPr>
          <a:xfrm>
            <a:off x="5758126" y="6865719"/>
            <a:ext cx="2744745" cy="192288"/>
            <a:chOff x="0" y="-38100"/>
            <a:chExt cx="722896" cy="50643"/>
          </a:xfrm>
        </p:grpSpPr>
        <p:sp>
          <p:nvSpPr>
            <p:cNvPr id="386" name="Google Shape;386;p8"/>
            <p:cNvSpPr/>
            <p:nvPr/>
          </p:nvSpPr>
          <p:spPr>
            <a:xfrm>
              <a:off x="0" y="0"/>
              <a:ext cx="722896" cy="12543"/>
            </a:xfrm>
            <a:custGeom>
              <a:avLst/>
              <a:gdLst/>
              <a:ahLst/>
              <a:cxnLst/>
              <a:rect l="l" t="t" r="r" b="b"/>
              <a:pathLst>
                <a:path w="722896" h="12543" extrusionOk="0">
                  <a:moveTo>
                    <a:pt x="6272" y="0"/>
                  </a:moveTo>
                  <a:lnTo>
                    <a:pt x="716624" y="0"/>
                  </a:lnTo>
                  <a:cubicBezTo>
                    <a:pt x="718288" y="0"/>
                    <a:pt x="719883" y="661"/>
                    <a:pt x="721059" y="1837"/>
                  </a:cubicBezTo>
                  <a:cubicBezTo>
                    <a:pt x="722235" y="3013"/>
                    <a:pt x="722896" y="4608"/>
                    <a:pt x="722896" y="6272"/>
                  </a:cubicBezTo>
                  <a:lnTo>
                    <a:pt x="722896" y="6272"/>
                  </a:lnTo>
                  <a:cubicBezTo>
                    <a:pt x="722896" y="7935"/>
                    <a:pt x="722235" y="9530"/>
                    <a:pt x="721059" y="10706"/>
                  </a:cubicBezTo>
                  <a:cubicBezTo>
                    <a:pt x="719883" y="11882"/>
                    <a:pt x="718288" y="12543"/>
                    <a:pt x="716624" y="12543"/>
                  </a:cubicBezTo>
                  <a:lnTo>
                    <a:pt x="6272" y="12543"/>
                  </a:lnTo>
                  <a:cubicBezTo>
                    <a:pt x="4608" y="12543"/>
                    <a:pt x="3013" y="11882"/>
                    <a:pt x="1837" y="10706"/>
                  </a:cubicBezTo>
                  <a:cubicBezTo>
                    <a:pt x="661" y="9530"/>
                    <a:pt x="0" y="7935"/>
                    <a:pt x="0" y="6272"/>
                  </a:cubicBezTo>
                  <a:lnTo>
                    <a:pt x="0" y="6272"/>
                  </a:lnTo>
                  <a:cubicBezTo>
                    <a:pt x="0" y="4608"/>
                    <a:pt x="661" y="3013"/>
                    <a:pt x="1837" y="1837"/>
                  </a:cubicBezTo>
                  <a:cubicBezTo>
                    <a:pt x="3013" y="661"/>
                    <a:pt x="4608" y="0"/>
                    <a:pt x="6272" y="0"/>
                  </a:cubicBezTo>
                  <a:close/>
                </a:path>
              </a:pathLst>
            </a:custGeom>
            <a:gradFill>
              <a:gsLst>
                <a:gs pos="0">
                  <a:srgbClr val="6B1374"/>
                </a:gs>
                <a:gs pos="33333">
                  <a:srgbClr val="700A89"/>
                </a:gs>
                <a:gs pos="66667">
                  <a:srgbClr val="C20052"/>
                </a:gs>
                <a:gs pos="100000">
                  <a:srgbClr val="FF0055"/>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7" name="Google Shape;387;p8"/>
            <p:cNvSpPr txBox="1"/>
            <p:nvPr/>
          </p:nvSpPr>
          <p:spPr>
            <a:xfrm>
              <a:off x="0" y="-38100"/>
              <a:ext cx="722896" cy="50643"/>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pic>
        <p:nvPicPr>
          <p:cNvPr id="388" name="Google Shape;388;p8"/>
          <p:cNvPicPr preferRelativeResize="0"/>
          <p:nvPr/>
        </p:nvPicPr>
        <p:blipFill rotWithShape="1">
          <a:blip r:embed="rId12">
            <a:alphaModFix/>
          </a:blip>
          <a:srcRect l="53990" t="15859" r="8554" b="69322"/>
          <a:stretch/>
        </p:blipFill>
        <p:spPr>
          <a:xfrm>
            <a:off x="5001939" y="578151"/>
            <a:ext cx="4721448" cy="1048052"/>
          </a:xfrm>
          <a:prstGeom prst="rect">
            <a:avLst/>
          </a:prstGeom>
          <a:noFill/>
          <a:ln>
            <a:noFill/>
          </a:ln>
        </p:spPr>
      </p:pic>
      <p:sp>
        <p:nvSpPr>
          <p:cNvPr id="389" name="Google Shape;389;p8"/>
          <p:cNvSpPr/>
          <p:nvPr/>
        </p:nvSpPr>
        <p:spPr>
          <a:xfrm>
            <a:off x="729281" y="455568"/>
            <a:ext cx="3004519" cy="1201808"/>
          </a:xfrm>
          <a:custGeom>
            <a:avLst/>
            <a:gdLst/>
            <a:ahLst/>
            <a:cxnLst/>
            <a:rect l="l" t="t" r="r" b="b"/>
            <a:pathLst>
              <a:path w="3457174" h="1382870" extrusionOk="0">
                <a:moveTo>
                  <a:pt x="0" y="0"/>
                </a:moveTo>
                <a:lnTo>
                  <a:pt x="3457174" y="0"/>
                </a:lnTo>
                <a:lnTo>
                  <a:pt x="3457174" y="1382870"/>
                </a:lnTo>
                <a:lnTo>
                  <a:pt x="0" y="1382870"/>
                </a:lnTo>
                <a:lnTo>
                  <a:pt x="0" y="0"/>
                </a:lnTo>
                <a:close/>
              </a:path>
            </a:pathLst>
          </a:custGeom>
          <a:blipFill rotWithShape="1">
            <a:blip r:embed="rId1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BAA9E6-F0CD-B5AC-A54D-03F20A8C24FC}"/>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EA7929D4-3858-38AE-51F5-F4E6357FBDC8}"/>
              </a:ext>
            </a:extLst>
          </p:cNvPr>
          <p:cNvSpPr/>
          <p:nvPr/>
        </p:nvSpPr>
        <p:spPr>
          <a:xfrm>
            <a:off x="16526945" y="207818"/>
            <a:ext cx="1388509" cy="555404"/>
          </a:xfrm>
          <a:custGeom>
            <a:avLst/>
            <a:gdLst/>
            <a:ahLst/>
            <a:cxnLst/>
            <a:rect l="l" t="t" r="r" b="b"/>
            <a:pathLst>
              <a:path w="1388509" h="555404">
                <a:moveTo>
                  <a:pt x="0" y="0"/>
                </a:moveTo>
                <a:lnTo>
                  <a:pt x="1388510" y="0"/>
                </a:lnTo>
                <a:lnTo>
                  <a:pt x="1388510" y="555404"/>
                </a:lnTo>
                <a:lnTo>
                  <a:pt x="0" y="555404"/>
                </a:lnTo>
                <a:lnTo>
                  <a:pt x="0" y="0"/>
                </a:lnTo>
                <a:close/>
              </a:path>
            </a:pathLst>
          </a:custGeom>
          <a:blipFill>
            <a:blip r:embed="rId2"/>
            <a:stretch>
              <a:fillRect/>
            </a:stretch>
          </a:blipFill>
        </p:spPr>
        <p:txBody>
          <a:bodyPr/>
          <a:lstStyle/>
          <a:p>
            <a:endParaRPr lang="es-CO"/>
          </a:p>
        </p:txBody>
      </p:sp>
      <p:grpSp>
        <p:nvGrpSpPr>
          <p:cNvPr id="3" name="Group 3">
            <a:extLst>
              <a:ext uri="{FF2B5EF4-FFF2-40B4-BE49-F238E27FC236}">
                <a16:creationId xmlns:a16="http://schemas.microsoft.com/office/drawing/2014/main" id="{E03FC98C-CA72-CD69-C635-DE633502BDCA}"/>
              </a:ext>
            </a:extLst>
          </p:cNvPr>
          <p:cNvGrpSpPr/>
          <p:nvPr/>
        </p:nvGrpSpPr>
        <p:grpSpPr>
          <a:xfrm>
            <a:off x="-76200" y="0"/>
            <a:ext cx="449045" cy="10287000"/>
            <a:chOff x="0" y="0"/>
            <a:chExt cx="598727" cy="13716000"/>
          </a:xfrm>
        </p:grpSpPr>
        <p:grpSp>
          <p:nvGrpSpPr>
            <p:cNvPr id="4" name="Group 4">
              <a:extLst>
                <a:ext uri="{FF2B5EF4-FFF2-40B4-BE49-F238E27FC236}">
                  <a16:creationId xmlns:a16="http://schemas.microsoft.com/office/drawing/2014/main" id="{767B327D-B886-F090-720A-64112576751F}"/>
                </a:ext>
              </a:extLst>
            </p:cNvPr>
            <p:cNvGrpSpPr/>
            <p:nvPr/>
          </p:nvGrpSpPr>
          <p:grpSpPr>
            <a:xfrm>
              <a:off x="77114" y="0"/>
              <a:ext cx="444500" cy="13716000"/>
              <a:chOff x="0" y="0"/>
              <a:chExt cx="87802" cy="2709333"/>
            </a:xfrm>
          </p:grpSpPr>
          <p:sp>
            <p:nvSpPr>
              <p:cNvPr id="5" name="Freeform 5">
                <a:extLst>
                  <a:ext uri="{FF2B5EF4-FFF2-40B4-BE49-F238E27FC236}">
                    <a16:creationId xmlns:a16="http://schemas.microsoft.com/office/drawing/2014/main" id="{74472C05-305C-6C4B-9C05-C1B387941C5F}"/>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6" name="TextBox 6">
                <a:extLst>
                  <a:ext uri="{FF2B5EF4-FFF2-40B4-BE49-F238E27FC236}">
                    <a16:creationId xmlns:a16="http://schemas.microsoft.com/office/drawing/2014/main" id="{E5C9F7F6-CAF5-9EBA-B9F3-8CDACEC65087}"/>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7" name="Freeform 7">
              <a:extLst>
                <a:ext uri="{FF2B5EF4-FFF2-40B4-BE49-F238E27FC236}">
                  <a16:creationId xmlns:a16="http://schemas.microsoft.com/office/drawing/2014/main" id="{F024A648-564D-F6B7-6816-B143124BB630}"/>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8" name="Freeform 8">
              <a:extLst>
                <a:ext uri="{FF2B5EF4-FFF2-40B4-BE49-F238E27FC236}">
                  <a16:creationId xmlns:a16="http://schemas.microsoft.com/office/drawing/2014/main" id="{22EFADDA-3B18-C3B1-CF43-1EC7BBD9A2F8}"/>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grpSp>
          <p:nvGrpSpPr>
            <p:cNvPr id="9" name="Group 9">
              <a:extLst>
                <a:ext uri="{FF2B5EF4-FFF2-40B4-BE49-F238E27FC236}">
                  <a16:creationId xmlns:a16="http://schemas.microsoft.com/office/drawing/2014/main" id="{AD0508CB-4D78-1332-2F3A-362FB2A951D3}"/>
                </a:ext>
              </a:extLst>
            </p:cNvPr>
            <p:cNvGrpSpPr/>
            <p:nvPr/>
          </p:nvGrpSpPr>
          <p:grpSpPr>
            <a:xfrm rot="1460314">
              <a:off x="1518" y="765089"/>
              <a:ext cx="595692" cy="135824"/>
              <a:chOff x="0" y="0"/>
              <a:chExt cx="1355149" cy="308989"/>
            </a:xfrm>
          </p:grpSpPr>
          <p:sp>
            <p:nvSpPr>
              <p:cNvPr id="10" name="Freeform 10">
                <a:extLst>
                  <a:ext uri="{FF2B5EF4-FFF2-40B4-BE49-F238E27FC236}">
                    <a16:creationId xmlns:a16="http://schemas.microsoft.com/office/drawing/2014/main" id="{EF3570A7-7AE7-4F5E-B118-A920B1F80CBF}"/>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1" name="TextBox 11">
                <a:extLst>
                  <a:ext uri="{FF2B5EF4-FFF2-40B4-BE49-F238E27FC236}">
                    <a16:creationId xmlns:a16="http://schemas.microsoft.com/office/drawing/2014/main" id="{5FED2B04-F9AC-FE14-73A9-B0602FF3FB81}"/>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pic>
        <p:nvPicPr>
          <p:cNvPr id="23" name="Imagen 22" descr="Interfaz de usuario gráfica, Aplicación&#10;&#10;El contenido generado por IA puede ser incorrecto.">
            <a:extLst>
              <a:ext uri="{FF2B5EF4-FFF2-40B4-BE49-F238E27FC236}">
                <a16:creationId xmlns:a16="http://schemas.microsoft.com/office/drawing/2014/main" id="{3EE26D2B-9AD3-9635-09DA-99B4C945F01A}"/>
              </a:ext>
            </a:extLst>
          </p:cNvPr>
          <p:cNvPicPr>
            <a:picLocks noChangeAspect="1"/>
          </p:cNvPicPr>
          <p:nvPr/>
        </p:nvPicPr>
        <p:blipFill>
          <a:blip r:embed="rId5"/>
          <a:stretch>
            <a:fillRect/>
          </a:stretch>
        </p:blipFill>
        <p:spPr>
          <a:xfrm>
            <a:off x="4526280" y="763222"/>
            <a:ext cx="10146479" cy="9061238"/>
          </a:xfrm>
          <a:prstGeom prst="rect">
            <a:avLst/>
          </a:prstGeom>
        </p:spPr>
      </p:pic>
    </p:spTree>
    <p:extLst>
      <p:ext uri="{BB962C8B-B14F-4D97-AF65-F5344CB8AC3E}">
        <p14:creationId xmlns:p14="http://schemas.microsoft.com/office/powerpoint/2010/main" val="24350863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5837BA-2E47-E47F-6517-6CA7A5DF63A1}"/>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CB8B57C3-2DD4-AEFD-77BD-49239251DD26}"/>
              </a:ext>
            </a:extLst>
          </p:cNvPr>
          <p:cNvSpPr/>
          <p:nvPr/>
        </p:nvSpPr>
        <p:spPr>
          <a:xfrm>
            <a:off x="16526945" y="207818"/>
            <a:ext cx="1388509" cy="555404"/>
          </a:xfrm>
          <a:custGeom>
            <a:avLst/>
            <a:gdLst/>
            <a:ahLst/>
            <a:cxnLst/>
            <a:rect l="l" t="t" r="r" b="b"/>
            <a:pathLst>
              <a:path w="1388509" h="555404">
                <a:moveTo>
                  <a:pt x="0" y="0"/>
                </a:moveTo>
                <a:lnTo>
                  <a:pt x="1388510" y="0"/>
                </a:lnTo>
                <a:lnTo>
                  <a:pt x="1388510" y="555404"/>
                </a:lnTo>
                <a:lnTo>
                  <a:pt x="0" y="555404"/>
                </a:lnTo>
                <a:lnTo>
                  <a:pt x="0" y="0"/>
                </a:lnTo>
                <a:close/>
              </a:path>
            </a:pathLst>
          </a:custGeom>
          <a:blipFill>
            <a:blip r:embed="rId2"/>
            <a:stretch>
              <a:fillRect/>
            </a:stretch>
          </a:blipFill>
        </p:spPr>
        <p:txBody>
          <a:bodyPr/>
          <a:lstStyle/>
          <a:p>
            <a:endParaRPr lang="es-CO"/>
          </a:p>
        </p:txBody>
      </p:sp>
      <p:grpSp>
        <p:nvGrpSpPr>
          <p:cNvPr id="3" name="Group 3">
            <a:extLst>
              <a:ext uri="{FF2B5EF4-FFF2-40B4-BE49-F238E27FC236}">
                <a16:creationId xmlns:a16="http://schemas.microsoft.com/office/drawing/2014/main" id="{58CD9D33-29CD-471E-5101-8B0B6A4B21A6}"/>
              </a:ext>
            </a:extLst>
          </p:cNvPr>
          <p:cNvGrpSpPr/>
          <p:nvPr/>
        </p:nvGrpSpPr>
        <p:grpSpPr>
          <a:xfrm>
            <a:off x="-76200" y="0"/>
            <a:ext cx="449045" cy="10287000"/>
            <a:chOff x="0" y="0"/>
            <a:chExt cx="598727" cy="13716000"/>
          </a:xfrm>
        </p:grpSpPr>
        <p:grpSp>
          <p:nvGrpSpPr>
            <p:cNvPr id="4" name="Group 4">
              <a:extLst>
                <a:ext uri="{FF2B5EF4-FFF2-40B4-BE49-F238E27FC236}">
                  <a16:creationId xmlns:a16="http://schemas.microsoft.com/office/drawing/2014/main" id="{6A3669EB-DCCE-AD24-2847-B13CC470E172}"/>
                </a:ext>
              </a:extLst>
            </p:cNvPr>
            <p:cNvGrpSpPr/>
            <p:nvPr/>
          </p:nvGrpSpPr>
          <p:grpSpPr>
            <a:xfrm>
              <a:off x="77114" y="0"/>
              <a:ext cx="444500" cy="13716000"/>
              <a:chOff x="0" y="0"/>
              <a:chExt cx="87802" cy="2709333"/>
            </a:xfrm>
          </p:grpSpPr>
          <p:sp>
            <p:nvSpPr>
              <p:cNvPr id="5" name="Freeform 5">
                <a:extLst>
                  <a:ext uri="{FF2B5EF4-FFF2-40B4-BE49-F238E27FC236}">
                    <a16:creationId xmlns:a16="http://schemas.microsoft.com/office/drawing/2014/main" id="{A3F2EDF1-2ADE-1FFA-0CC0-954B7D7A2712}"/>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6" name="TextBox 6">
                <a:extLst>
                  <a:ext uri="{FF2B5EF4-FFF2-40B4-BE49-F238E27FC236}">
                    <a16:creationId xmlns:a16="http://schemas.microsoft.com/office/drawing/2014/main" id="{A634F932-D6A1-1594-FE3F-516BF688674E}"/>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7" name="Freeform 7">
              <a:extLst>
                <a:ext uri="{FF2B5EF4-FFF2-40B4-BE49-F238E27FC236}">
                  <a16:creationId xmlns:a16="http://schemas.microsoft.com/office/drawing/2014/main" id="{C6B0058D-9ABE-523F-EA3D-DD1B1F1E8133}"/>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8" name="Freeform 8">
              <a:extLst>
                <a:ext uri="{FF2B5EF4-FFF2-40B4-BE49-F238E27FC236}">
                  <a16:creationId xmlns:a16="http://schemas.microsoft.com/office/drawing/2014/main" id="{2CD7A92A-9B0D-369E-1CC4-EE50FA2BF95D}"/>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grpSp>
          <p:nvGrpSpPr>
            <p:cNvPr id="9" name="Group 9">
              <a:extLst>
                <a:ext uri="{FF2B5EF4-FFF2-40B4-BE49-F238E27FC236}">
                  <a16:creationId xmlns:a16="http://schemas.microsoft.com/office/drawing/2014/main" id="{AEB54E16-627E-D8AC-4F69-59F599BA9C2F}"/>
                </a:ext>
              </a:extLst>
            </p:cNvPr>
            <p:cNvGrpSpPr/>
            <p:nvPr/>
          </p:nvGrpSpPr>
          <p:grpSpPr>
            <a:xfrm rot="1460314">
              <a:off x="1518" y="765089"/>
              <a:ext cx="595692" cy="135824"/>
              <a:chOff x="0" y="0"/>
              <a:chExt cx="1355149" cy="308989"/>
            </a:xfrm>
          </p:grpSpPr>
          <p:sp>
            <p:nvSpPr>
              <p:cNvPr id="10" name="Freeform 10">
                <a:extLst>
                  <a:ext uri="{FF2B5EF4-FFF2-40B4-BE49-F238E27FC236}">
                    <a16:creationId xmlns:a16="http://schemas.microsoft.com/office/drawing/2014/main" id="{D092567A-74EA-E8EB-E20B-DDCA9FA2E09B}"/>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1" name="TextBox 11">
                <a:extLst>
                  <a:ext uri="{FF2B5EF4-FFF2-40B4-BE49-F238E27FC236}">
                    <a16:creationId xmlns:a16="http://schemas.microsoft.com/office/drawing/2014/main" id="{7A73EFAF-90F7-6FF9-292D-4DEE4238F6EC}"/>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sp>
        <p:nvSpPr>
          <p:cNvPr id="12" name="Rectangle 1">
            <a:extLst>
              <a:ext uri="{FF2B5EF4-FFF2-40B4-BE49-F238E27FC236}">
                <a16:creationId xmlns:a16="http://schemas.microsoft.com/office/drawing/2014/main" id="{04EB0B91-4D74-0469-81A9-9706D40C8229}"/>
              </a:ext>
            </a:extLst>
          </p:cNvPr>
          <p:cNvSpPr>
            <a:spLocks noChangeArrowheads="1"/>
          </p:cNvSpPr>
          <p:nvPr/>
        </p:nvSpPr>
        <p:spPr bwMode="auto">
          <a:xfrm>
            <a:off x="1083564" y="1567429"/>
            <a:ext cx="8343900"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s-CO" altLang="es-CO" sz="1800" b="1" i="0" u="none" strike="noStrike" cap="none" normalizeH="0" baseline="0" dirty="0">
                <a:ln>
                  <a:noFill/>
                </a:ln>
                <a:solidFill>
                  <a:schemeClr val="tx1"/>
                </a:solidFill>
                <a:effectLst/>
                <a:latin typeface="Arial" panose="020B0604020202020204" pitchFamily="34" charset="0"/>
              </a:rPr>
              <a:t>Hadoop</a:t>
            </a:r>
            <a:r>
              <a:rPr kumimoji="0" lang="es-CO" altLang="es-CO" sz="1800" b="0" i="0" u="none" strike="noStrike" cap="none" normalizeH="0" baseline="0" dirty="0">
                <a:ln>
                  <a:noFill/>
                </a:ln>
                <a:solidFill>
                  <a:schemeClr val="tx1"/>
                </a:solidFill>
                <a:effectLst/>
                <a:latin typeface="Arial" panose="020B0604020202020204" pitchFamily="34" charset="0"/>
              </a:rPr>
              <a:t> es un </a:t>
            </a:r>
            <a:r>
              <a:rPr kumimoji="0" lang="es-CO" altLang="es-CO" sz="1800" b="1" i="0" u="none" strike="noStrike" cap="none" normalizeH="0" baseline="0" dirty="0">
                <a:ln>
                  <a:noFill/>
                </a:ln>
                <a:solidFill>
                  <a:schemeClr val="tx1"/>
                </a:solidFill>
                <a:effectLst/>
                <a:latin typeface="Arial" panose="020B0604020202020204" pitchFamily="34" charset="0"/>
              </a:rPr>
              <a:t>ecosistema completo</a:t>
            </a:r>
            <a:r>
              <a:rPr kumimoji="0" lang="es-CO" altLang="es-CO" sz="1800" b="0" i="0" u="none" strike="noStrike" cap="none" normalizeH="0" baseline="0" dirty="0">
                <a:ln>
                  <a:noFill/>
                </a:ln>
                <a:solidFill>
                  <a:schemeClr val="tx1"/>
                </a:solidFill>
                <a:effectLst/>
                <a:latin typeface="Arial" panose="020B0604020202020204" pitchFamily="34" charset="0"/>
              </a:rPr>
              <a:t> de infraestructura. Originalmente incluía almacenamiento (HDFS) y procesamiento (MapReduce).</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s-CO" altLang="es-CO" sz="1800" b="1" i="0" u="none" strike="noStrike" cap="none" normalizeH="0" baseline="0" dirty="0" err="1">
                <a:ln>
                  <a:noFill/>
                </a:ln>
                <a:solidFill>
                  <a:schemeClr val="tx1"/>
                </a:solidFill>
                <a:effectLst/>
                <a:latin typeface="Arial" panose="020B0604020202020204" pitchFamily="34" charset="0"/>
              </a:rPr>
              <a:t>Spark</a:t>
            </a:r>
            <a:r>
              <a:rPr kumimoji="0" lang="es-CO" altLang="es-CO" sz="1800" b="0" i="0" u="none" strike="noStrike" cap="none" normalizeH="0" baseline="0" dirty="0">
                <a:ln>
                  <a:noFill/>
                </a:ln>
                <a:solidFill>
                  <a:schemeClr val="tx1"/>
                </a:solidFill>
                <a:effectLst/>
                <a:latin typeface="Arial" panose="020B0604020202020204" pitchFamily="34" charset="0"/>
              </a:rPr>
              <a:t> es puramente un </a:t>
            </a:r>
            <a:r>
              <a:rPr kumimoji="0" lang="es-CO" altLang="es-CO" sz="1800" b="1" i="0" u="none" strike="noStrike" cap="none" normalizeH="0" baseline="0" dirty="0">
                <a:ln>
                  <a:noFill/>
                </a:ln>
                <a:solidFill>
                  <a:schemeClr val="tx1"/>
                </a:solidFill>
                <a:effectLst/>
                <a:latin typeface="Arial" panose="020B0604020202020204" pitchFamily="34" charset="0"/>
              </a:rPr>
              <a:t>motor de procesamiento</a:t>
            </a:r>
            <a:r>
              <a:rPr kumimoji="0" lang="es-CO" altLang="es-CO" sz="1800" b="0" i="0" u="none" strike="noStrike" cap="none" normalizeH="0" baseline="0" dirty="0">
                <a:ln>
                  <a:noFill/>
                </a:ln>
                <a:solidFill>
                  <a:schemeClr val="tx1"/>
                </a:solidFill>
                <a:effectLst/>
                <a:latin typeface="Arial" panose="020B0604020202020204" pitchFamily="34" charset="0"/>
              </a:rPr>
              <a:t>. No tiene su propio almacenamiento; necesita conectarse a uno (como HDFS de Hadoop, Amazon S3, Azure Blob Storage, etc.).</a:t>
            </a:r>
          </a:p>
        </p:txBody>
      </p:sp>
      <p:sp>
        <p:nvSpPr>
          <p:cNvPr id="15" name="Rectangle 2">
            <a:extLst>
              <a:ext uri="{FF2B5EF4-FFF2-40B4-BE49-F238E27FC236}">
                <a16:creationId xmlns:a16="http://schemas.microsoft.com/office/drawing/2014/main" id="{6EA0A89C-9836-3ED0-8DE1-C8FFEC851E6F}"/>
              </a:ext>
            </a:extLst>
          </p:cNvPr>
          <p:cNvSpPr>
            <a:spLocks noChangeArrowheads="1"/>
          </p:cNvSpPr>
          <p:nvPr/>
        </p:nvSpPr>
        <p:spPr bwMode="auto">
          <a:xfrm>
            <a:off x="1083564" y="3232591"/>
            <a:ext cx="8627364" cy="6217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CO" altLang="es-CO" sz="2000" b="1" i="0" u="none" strike="noStrike" cap="none" normalizeH="0" baseline="0" dirty="0">
                <a:ln>
                  <a:noFill/>
                </a:ln>
                <a:solidFill>
                  <a:schemeClr val="tx1"/>
                </a:solidFill>
                <a:effectLst/>
                <a:latin typeface="Arial" panose="020B0604020202020204" pitchFamily="34" charset="0"/>
              </a:rPr>
              <a:t>¿Cuándo usar cuál?</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s-CO" altLang="es-CO" sz="20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CO" altLang="es-CO" sz="2000" b="1" i="0" u="none" strike="noStrike" cap="none" normalizeH="0" baseline="0" dirty="0">
                <a:ln>
                  <a:noFill/>
                </a:ln>
                <a:solidFill>
                  <a:schemeClr val="tx1"/>
                </a:solidFill>
                <a:effectLst/>
                <a:latin typeface="Arial" panose="020B0604020202020204" pitchFamily="34" charset="0"/>
              </a:rPr>
              <a:t>Usa Hadoop (MapReduce) si:</a:t>
            </a:r>
            <a:endParaRPr kumimoji="0" lang="es-CO" altLang="es-CO" sz="2000" b="0" i="0" u="none" strike="noStrike" cap="none" normalizeH="0" baseline="0" dirty="0">
              <a:ln>
                <a:noFill/>
              </a:ln>
              <a:solidFill>
                <a:schemeClr val="tx1"/>
              </a:solidFill>
              <a:effectLst/>
              <a:latin typeface="Arial" panose="020B0604020202020204" pitchFamily="34" charset="0"/>
            </a:endParaRP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s-CO" altLang="es-CO" sz="2000" b="0" i="0" u="none" strike="noStrike" cap="none" normalizeH="0" baseline="0" dirty="0">
                <a:ln>
                  <a:noFill/>
                </a:ln>
                <a:solidFill>
                  <a:schemeClr val="tx1"/>
                </a:solidFill>
                <a:effectLst/>
                <a:latin typeface="Arial" panose="020B0604020202020204" pitchFamily="34" charset="0"/>
              </a:rPr>
              <a:t>Tienes </a:t>
            </a:r>
            <a:r>
              <a:rPr kumimoji="0" lang="es-CO" altLang="es-CO" sz="2000" b="1" i="0" u="none" strike="noStrike" cap="none" normalizeH="0" baseline="0" dirty="0" err="1">
                <a:ln>
                  <a:noFill/>
                </a:ln>
                <a:solidFill>
                  <a:schemeClr val="tx1"/>
                </a:solidFill>
                <a:effectLst/>
                <a:latin typeface="Arial" panose="020B0604020202020204" pitchFamily="34" charset="0"/>
              </a:rPr>
              <a:t>petabytes</a:t>
            </a:r>
            <a:r>
              <a:rPr kumimoji="0" lang="es-CO" altLang="es-CO" sz="2000" b="0" i="0" u="none" strike="noStrike" cap="none" normalizeH="0" baseline="0" dirty="0">
                <a:ln>
                  <a:noFill/>
                </a:ln>
                <a:solidFill>
                  <a:schemeClr val="tx1"/>
                </a:solidFill>
                <a:effectLst/>
                <a:latin typeface="Arial" panose="020B0604020202020204" pitchFamily="34" charset="0"/>
              </a:rPr>
              <a:t> de datos históricos que no necesitas analizar con urgencia (ej. reportes mensuales).</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s-CO" altLang="es-CO" sz="2000" b="0" i="0" u="none" strike="noStrike" cap="none" normalizeH="0" baseline="0" dirty="0">
                <a:ln>
                  <a:noFill/>
                </a:ln>
                <a:solidFill>
                  <a:schemeClr val="tx1"/>
                </a:solidFill>
                <a:effectLst/>
                <a:latin typeface="Arial" panose="020B0604020202020204" pitchFamily="34" charset="0"/>
              </a:rPr>
              <a:t>El presupuesto es limitado y prefieres usar almacenamiento en disco barato.</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s-CO" altLang="es-CO" sz="2000" b="0" i="0" u="none" strike="noStrike" cap="none" normalizeH="0" baseline="0" dirty="0">
                <a:ln>
                  <a:noFill/>
                </a:ln>
                <a:solidFill>
                  <a:schemeClr val="tx1"/>
                </a:solidFill>
                <a:effectLst/>
                <a:latin typeface="Arial" panose="020B0604020202020204" pitchFamily="34" charset="0"/>
              </a:rPr>
              <a:t>El procesamiento es lineal y no requiere volver a leer los datos múltiples veces.</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s-CO" altLang="es-CO" sz="2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CO" altLang="es-CO" sz="2000" b="1" i="0" u="none" strike="noStrike" cap="none" normalizeH="0" baseline="0" dirty="0">
                <a:ln>
                  <a:noFill/>
                </a:ln>
                <a:solidFill>
                  <a:schemeClr val="tx1"/>
                </a:solidFill>
                <a:effectLst/>
                <a:latin typeface="Arial" panose="020B0604020202020204" pitchFamily="34" charset="0"/>
              </a:rPr>
              <a:t>Usa </a:t>
            </a:r>
            <a:r>
              <a:rPr kumimoji="0" lang="es-CO" altLang="es-CO" sz="2000" b="1" i="0" u="none" strike="noStrike" cap="none" normalizeH="0" baseline="0" dirty="0" err="1">
                <a:ln>
                  <a:noFill/>
                </a:ln>
                <a:solidFill>
                  <a:schemeClr val="tx1"/>
                </a:solidFill>
                <a:effectLst/>
                <a:latin typeface="Arial" panose="020B0604020202020204" pitchFamily="34" charset="0"/>
              </a:rPr>
              <a:t>Spark</a:t>
            </a:r>
            <a:r>
              <a:rPr kumimoji="0" lang="es-CO" altLang="es-CO" sz="2000" b="1" i="0" u="none" strike="noStrike" cap="none" normalizeH="0" baseline="0" dirty="0">
                <a:ln>
                  <a:noFill/>
                </a:ln>
                <a:solidFill>
                  <a:schemeClr val="tx1"/>
                </a:solidFill>
                <a:effectLst/>
                <a:latin typeface="Arial" panose="020B0604020202020204" pitchFamily="34" charset="0"/>
              </a:rPr>
              <a:t> si:</a:t>
            </a:r>
            <a:endParaRPr kumimoji="0" lang="es-CO" altLang="es-CO" sz="2000" b="0" i="0" u="none" strike="noStrike" cap="none" normalizeH="0" baseline="0" dirty="0">
              <a:ln>
                <a:noFill/>
              </a:ln>
              <a:solidFill>
                <a:schemeClr val="tx1"/>
              </a:solidFill>
              <a:effectLst/>
              <a:latin typeface="Arial" panose="020B0604020202020204" pitchFamily="34" charset="0"/>
            </a:endParaRP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s-CO" altLang="es-CO" sz="2000" b="0" i="0" u="none" strike="noStrike" cap="none" normalizeH="0" baseline="0" dirty="0">
                <a:ln>
                  <a:noFill/>
                </a:ln>
                <a:solidFill>
                  <a:schemeClr val="tx1"/>
                </a:solidFill>
                <a:effectLst/>
                <a:latin typeface="Arial" panose="020B0604020202020204" pitchFamily="34" charset="0"/>
              </a:rPr>
              <a:t>Necesitas resultados rápidos o en </a:t>
            </a:r>
            <a:r>
              <a:rPr kumimoji="0" lang="es-CO" altLang="es-CO" sz="2000" b="1" i="0" u="none" strike="noStrike" cap="none" normalizeH="0" baseline="0" dirty="0">
                <a:ln>
                  <a:noFill/>
                </a:ln>
                <a:solidFill>
                  <a:schemeClr val="tx1"/>
                </a:solidFill>
                <a:effectLst/>
                <a:latin typeface="Arial" panose="020B0604020202020204" pitchFamily="34" charset="0"/>
              </a:rPr>
              <a:t>tiempo real</a:t>
            </a:r>
            <a:r>
              <a:rPr kumimoji="0" lang="es-CO" altLang="es-CO" sz="2000" b="0" i="0" u="none" strike="noStrike" cap="none" normalizeH="0" baseline="0" dirty="0">
                <a:ln>
                  <a:noFill/>
                </a:ln>
                <a:solidFill>
                  <a:schemeClr val="tx1"/>
                </a:solidFill>
                <a:effectLst/>
                <a:latin typeface="Arial" panose="020B0604020202020204" pitchFamily="34" charset="0"/>
              </a:rPr>
              <a:t> (ej. detección de fraude bancario al instante).</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s-CO" altLang="es-CO" sz="2000" b="0" i="0" u="none" strike="noStrike" cap="none" normalizeH="0" baseline="0" dirty="0">
                <a:ln>
                  <a:noFill/>
                </a:ln>
                <a:solidFill>
                  <a:schemeClr val="tx1"/>
                </a:solidFill>
                <a:effectLst/>
                <a:latin typeface="Arial" panose="020B0604020202020204" pitchFamily="34" charset="0"/>
              </a:rPr>
              <a:t>Estás haciendo </a:t>
            </a:r>
            <a:r>
              <a:rPr kumimoji="0" lang="es-CO" altLang="es-CO" sz="2000" b="1" i="0" u="none" strike="noStrike" cap="none" normalizeH="0" baseline="0" dirty="0">
                <a:ln>
                  <a:noFill/>
                </a:ln>
                <a:solidFill>
                  <a:schemeClr val="tx1"/>
                </a:solidFill>
                <a:effectLst/>
                <a:latin typeface="Arial" panose="020B0604020202020204" pitchFamily="34" charset="0"/>
              </a:rPr>
              <a:t>Ciencia de Datos o Machine </a:t>
            </a:r>
            <a:r>
              <a:rPr kumimoji="0" lang="es-CO" altLang="es-CO" sz="2000" b="1" i="0" u="none" strike="noStrike" cap="none" normalizeH="0" baseline="0" dirty="0" err="1">
                <a:ln>
                  <a:noFill/>
                </a:ln>
                <a:solidFill>
                  <a:schemeClr val="tx1"/>
                </a:solidFill>
                <a:effectLst/>
                <a:latin typeface="Arial" panose="020B0604020202020204" pitchFamily="34" charset="0"/>
              </a:rPr>
              <a:t>Learning</a:t>
            </a:r>
            <a:r>
              <a:rPr kumimoji="0" lang="es-CO" altLang="es-CO" sz="2000" b="0" i="0" u="none" strike="noStrike" cap="none" normalizeH="0" baseline="0" dirty="0">
                <a:ln>
                  <a:noFill/>
                </a:ln>
                <a:solidFill>
                  <a:schemeClr val="tx1"/>
                </a:solidFill>
                <a:effectLst/>
                <a:latin typeface="Arial" panose="020B0604020202020204" pitchFamily="34" charset="0"/>
              </a:rPr>
              <a:t> (entrenar modelos requiere iterar sobre los mismos datos muchas veces; </a:t>
            </a:r>
            <a:r>
              <a:rPr kumimoji="0" lang="es-CO" altLang="es-CO" sz="2000" b="0" i="0" u="none" strike="noStrike" cap="none" normalizeH="0" baseline="0" dirty="0" err="1">
                <a:ln>
                  <a:noFill/>
                </a:ln>
                <a:solidFill>
                  <a:schemeClr val="tx1"/>
                </a:solidFill>
                <a:effectLst/>
                <a:latin typeface="Arial" panose="020B0604020202020204" pitchFamily="34" charset="0"/>
              </a:rPr>
              <a:t>Spark</a:t>
            </a:r>
            <a:r>
              <a:rPr kumimoji="0" lang="es-CO" altLang="es-CO" sz="2000" b="0" i="0" u="none" strike="noStrike" cap="none" normalizeH="0" baseline="0" dirty="0">
                <a:ln>
                  <a:noFill/>
                </a:ln>
                <a:solidFill>
                  <a:schemeClr val="tx1"/>
                </a:solidFill>
                <a:effectLst/>
                <a:latin typeface="Arial" panose="020B0604020202020204" pitchFamily="34" charset="0"/>
              </a:rPr>
              <a:t> lo hace en RAM, Hadoop tendría que leer/escribir en disco miles de veces).</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s-CO" altLang="es-CO" sz="2000" b="0" i="0" u="none" strike="noStrike" cap="none" normalizeH="0" baseline="0" dirty="0">
                <a:ln>
                  <a:noFill/>
                </a:ln>
                <a:solidFill>
                  <a:schemeClr val="tx1"/>
                </a:solidFill>
                <a:effectLst/>
                <a:latin typeface="Arial" panose="020B0604020202020204" pitchFamily="34" charset="0"/>
              </a:rPr>
              <a:t>Quieres hacer consultas interactivas (SQL) sobre grandes volúmenes de datos.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s-CO" altLang="es-CO" sz="1800" b="0" i="0" u="none" strike="noStrike" cap="none" normalizeH="0" baseline="0" dirty="0">
              <a:ln>
                <a:noFill/>
              </a:ln>
              <a:solidFill>
                <a:schemeClr val="tx1"/>
              </a:solidFill>
              <a:effectLst/>
              <a:latin typeface="Arial" panose="020B0604020202020204" pitchFamily="34" charset="0"/>
            </a:endParaRPr>
          </a:p>
        </p:txBody>
      </p:sp>
      <p:pic>
        <p:nvPicPr>
          <p:cNvPr id="17" name="Imagen 16">
            <a:extLst>
              <a:ext uri="{FF2B5EF4-FFF2-40B4-BE49-F238E27FC236}">
                <a16:creationId xmlns:a16="http://schemas.microsoft.com/office/drawing/2014/main" id="{B0A8DB18-AADC-7806-179D-5ED3BD9BFB0E}"/>
              </a:ext>
            </a:extLst>
          </p:cNvPr>
          <p:cNvPicPr>
            <a:picLocks noChangeAspect="1"/>
          </p:cNvPicPr>
          <p:nvPr/>
        </p:nvPicPr>
        <p:blipFill>
          <a:blip r:embed="rId5"/>
          <a:stretch>
            <a:fillRect/>
          </a:stretch>
        </p:blipFill>
        <p:spPr>
          <a:xfrm>
            <a:off x="9847932" y="2306093"/>
            <a:ext cx="8187083" cy="5924442"/>
          </a:xfrm>
          <a:prstGeom prst="rect">
            <a:avLst/>
          </a:prstGeom>
        </p:spPr>
      </p:pic>
    </p:spTree>
    <p:extLst>
      <p:ext uri="{BB962C8B-B14F-4D97-AF65-F5344CB8AC3E}">
        <p14:creationId xmlns:p14="http://schemas.microsoft.com/office/powerpoint/2010/main" val="13140832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B46397-133A-4994-5643-261CCB18E24E}"/>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20FEB451-7A2E-2A0F-0ACD-A3D3BA1AA9D3}"/>
              </a:ext>
            </a:extLst>
          </p:cNvPr>
          <p:cNvSpPr/>
          <p:nvPr/>
        </p:nvSpPr>
        <p:spPr>
          <a:xfrm>
            <a:off x="16526945" y="207818"/>
            <a:ext cx="1388509" cy="555404"/>
          </a:xfrm>
          <a:custGeom>
            <a:avLst/>
            <a:gdLst/>
            <a:ahLst/>
            <a:cxnLst/>
            <a:rect l="l" t="t" r="r" b="b"/>
            <a:pathLst>
              <a:path w="1388509" h="555404">
                <a:moveTo>
                  <a:pt x="0" y="0"/>
                </a:moveTo>
                <a:lnTo>
                  <a:pt x="1388510" y="0"/>
                </a:lnTo>
                <a:lnTo>
                  <a:pt x="1388510" y="555404"/>
                </a:lnTo>
                <a:lnTo>
                  <a:pt x="0" y="555404"/>
                </a:lnTo>
                <a:lnTo>
                  <a:pt x="0" y="0"/>
                </a:lnTo>
                <a:close/>
              </a:path>
            </a:pathLst>
          </a:custGeom>
          <a:blipFill>
            <a:blip r:embed="rId2"/>
            <a:stretch>
              <a:fillRect/>
            </a:stretch>
          </a:blipFill>
        </p:spPr>
        <p:txBody>
          <a:bodyPr/>
          <a:lstStyle/>
          <a:p>
            <a:endParaRPr lang="es-CO"/>
          </a:p>
        </p:txBody>
      </p:sp>
      <p:grpSp>
        <p:nvGrpSpPr>
          <p:cNvPr id="3" name="Group 3">
            <a:extLst>
              <a:ext uri="{FF2B5EF4-FFF2-40B4-BE49-F238E27FC236}">
                <a16:creationId xmlns:a16="http://schemas.microsoft.com/office/drawing/2014/main" id="{3CEB6C1E-E065-E513-1C1E-0DE2508B64A5}"/>
              </a:ext>
            </a:extLst>
          </p:cNvPr>
          <p:cNvGrpSpPr/>
          <p:nvPr/>
        </p:nvGrpSpPr>
        <p:grpSpPr>
          <a:xfrm>
            <a:off x="-76200" y="0"/>
            <a:ext cx="449045" cy="10287000"/>
            <a:chOff x="0" y="0"/>
            <a:chExt cx="598727" cy="13716000"/>
          </a:xfrm>
        </p:grpSpPr>
        <p:grpSp>
          <p:nvGrpSpPr>
            <p:cNvPr id="4" name="Group 4">
              <a:extLst>
                <a:ext uri="{FF2B5EF4-FFF2-40B4-BE49-F238E27FC236}">
                  <a16:creationId xmlns:a16="http://schemas.microsoft.com/office/drawing/2014/main" id="{F9AB8D7B-F855-3230-21D0-BF122D0FDE24}"/>
                </a:ext>
              </a:extLst>
            </p:cNvPr>
            <p:cNvGrpSpPr/>
            <p:nvPr/>
          </p:nvGrpSpPr>
          <p:grpSpPr>
            <a:xfrm>
              <a:off x="77114" y="0"/>
              <a:ext cx="444500" cy="13716000"/>
              <a:chOff x="0" y="0"/>
              <a:chExt cx="87802" cy="2709333"/>
            </a:xfrm>
          </p:grpSpPr>
          <p:sp>
            <p:nvSpPr>
              <p:cNvPr id="5" name="Freeform 5">
                <a:extLst>
                  <a:ext uri="{FF2B5EF4-FFF2-40B4-BE49-F238E27FC236}">
                    <a16:creationId xmlns:a16="http://schemas.microsoft.com/office/drawing/2014/main" id="{DF5AC129-37C3-6514-2D34-C396C616FFB1}"/>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6" name="TextBox 6">
                <a:extLst>
                  <a:ext uri="{FF2B5EF4-FFF2-40B4-BE49-F238E27FC236}">
                    <a16:creationId xmlns:a16="http://schemas.microsoft.com/office/drawing/2014/main" id="{AD1BD73A-2A7E-A545-68DC-8EA0BE2812CF}"/>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7" name="Freeform 7">
              <a:extLst>
                <a:ext uri="{FF2B5EF4-FFF2-40B4-BE49-F238E27FC236}">
                  <a16:creationId xmlns:a16="http://schemas.microsoft.com/office/drawing/2014/main" id="{7EF14F8D-004E-01C8-6D1A-8CC56A976639}"/>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8" name="Freeform 8">
              <a:extLst>
                <a:ext uri="{FF2B5EF4-FFF2-40B4-BE49-F238E27FC236}">
                  <a16:creationId xmlns:a16="http://schemas.microsoft.com/office/drawing/2014/main" id="{792D745F-F620-C01F-A791-7AFE01AD076A}"/>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grpSp>
          <p:nvGrpSpPr>
            <p:cNvPr id="9" name="Group 9">
              <a:extLst>
                <a:ext uri="{FF2B5EF4-FFF2-40B4-BE49-F238E27FC236}">
                  <a16:creationId xmlns:a16="http://schemas.microsoft.com/office/drawing/2014/main" id="{4E4DB10B-F3E1-C6C2-08A6-70C40438B2B5}"/>
                </a:ext>
              </a:extLst>
            </p:cNvPr>
            <p:cNvGrpSpPr/>
            <p:nvPr/>
          </p:nvGrpSpPr>
          <p:grpSpPr>
            <a:xfrm rot="1460314">
              <a:off x="1518" y="765089"/>
              <a:ext cx="595692" cy="135824"/>
              <a:chOff x="0" y="0"/>
              <a:chExt cx="1355149" cy="308989"/>
            </a:xfrm>
          </p:grpSpPr>
          <p:sp>
            <p:nvSpPr>
              <p:cNvPr id="10" name="Freeform 10">
                <a:extLst>
                  <a:ext uri="{FF2B5EF4-FFF2-40B4-BE49-F238E27FC236}">
                    <a16:creationId xmlns:a16="http://schemas.microsoft.com/office/drawing/2014/main" id="{A3B7CB70-2ACB-00E8-5B8B-AA1049CA4924}"/>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1" name="TextBox 11">
                <a:extLst>
                  <a:ext uri="{FF2B5EF4-FFF2-40B4-BE49-F238E27FC236}">
                    <a16:creationId xmlns:a16="http://schemas.microsoft.com/office/drawing/2014/main" id="{C08751EA-1444-C519-DBE9-58EAAB34E55C}"/>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sp>
        <p:nvSpPr>
          <p:cNvPr id="12" name="Rectangle 1">
            <a:extLst>
              <a:ext uri="{FF2B5EF4-FFF2-40B4-BE49-F238E27FC236}">
                <a16:creationId xmlns:a16="http://schemas.microsoft.com/office/drawing/2014/main" id="{5DA50E2D-D261-4ECC-2534-9500AADFD38B}"/>
              </a:ext>
            </a:extLst>
          </p:cNvPr>
          <p:cNvSpPr>
            <a:spLocks noChangeArrowheads="1"/>
          </p:cNvSpPr>
          <p:nvPr/>
        </p:nvSpPr>
        <p:spPr bwMode="auto">
          <a:xfrm>
            <a:off x="3342132" y="7890534"/>
            <a:ext cx="6309360"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buClrTx/>
            </a:pPr>
            <a:r>
              <a:rPr lang="es-ES" altLang="es-CO" sz="1800" b="1" dirty="0">
                <a:solidFill>
                  <a:schemeClr val="tx1"/>
                </a:solidFill>
                <a:latin typeface="Arial" panose="020B0604020202020204" pitchFamily="34" charset="0"/>
              </a:rPr>
              <a:t>Controlador (Driver):</a:t>
            </a:r>
          </a:p>
          <a:p>
            <a:pPr marL="285750" lvl="0" indent="-285750" eaLnBrk="0" fontAlgn="base" hangingPunct="0">
              <a:spcBef>
                <a:spcPct val="0"/>
              </a:spcBef>
              <a:spcAft>
                <a:spcPct val="0"/>
              </a:spcAft>
              <a:buClrTx/>
              <a:buFont typeface="Arial" panose="020B0604020202020204" pitchFamily="34" charset="0"/>
              <a:buChar char="•"/>
            </a:pPr>
            <a:r>
              <a:rPr lang="es-ES" altLang="es-CO" sz="1800" b="1" dirty="0">
                <a:solidFill>
                  <a:schemeClr val="tx1"/>
                </a:solidFill>
                <a:latin typeface="Arial" panose="020B0604020202020204" pitchFamily="34" charset="0"/>
              </a:rPr>
              <a:t>Controla todos los procesos</a:t>
            </a:r>
          </a:p>
          <a:p>
            <a:pPr marL="285750" lvl="0" indent="-285750" eaLnBrk="0" fontAlgn="base" hangingPunct="0">
              <a:spcBef>
                <a:spcPct val="0"/>
              </a:spcBef>
              <a:spcAft>
                <a:spcPct val="0"/>
              </a:spcAft>
              <a:buClrTx/>
              <a:buFont typeface="Arial" panose="020B0604020202020204" pitchFamily="34" charset="0"/>
              <a:buChar char="•"/>
            </a:pPr>
            <a:r>
              <a:rPr lang="es-ES" altLang="es-CO" sz="1800" b="1" dirty="0">
                <a:solidFill>
                  <a:schemeClr val="tx1"/>
                </a:solidFill>
                <a:latin typeface="Arial" panose="020B0604020202020204" pitchFamily="34" charset="0"/>
              </a:rPr>
              <a:t>Convierte el código de usuario en transformaciones y acciones -&gt; tareas</a:t>
            </a:r>
          </a:p>
          <a:p>
            <a:pPr marL="285750" lvl="0" indent="-285750" eaLnBrk="0" fontAlgn="base" hangingPunct="0">
              <a:spcBef>
                <a:spcPct val="0"/>
              </a:spcBef>
              <a:spcAft>
                <a:spcPct val="0"/>
              </a:spcAft>
              <a:buClrTx/>
              <a:buFont typeface="Arial" panose="020B0604020202020204" pitchFamily="34" charset="0"/>
              <a:buChar char="•"/>
            </a:pPr>
            <a:r>
              <a:rPr lang="es-ES" altLang="es-CO" sz="1800" b="1" dirty="0">
                <a:solidFill>
                  <a:schemeClr val="tx1"/>
                </a:solidFill>
                <a:latin typeface="Arial" panose="020B0604020202020204" pitchFamily="34" charset="0"/>
              </a:rPr>
              <a:t>Distribuye tareas entre ejecutores</a:t>
            </a:r>
          </a:p>
          <a:p>
            <a:pPr lvl="0" eaLnBrk="0" fontAlgn="base" hangingPunct="0">
              <a:spcBef>
                <a:spcPct val="0"/>
              </a:spcBef>
              <a:spcAft>
                <a:spcPct val="0"/>
              </a:spcAft>
              <a:buClrTx/>
              <a:buFontTx/>
              <a:buChar char="•"/>
            </a:pPr>
            <a:endParaRPr lang="es-ES" altLang="es-CO" sz="1800" b="1" dirty="0">
              <a:solidFill>
                <a:schemeClr val="tx1"/>
              </a:solidFill>
              <a:latin typeface="Arial" panose="020B0604020202020204" pitchFamily="34" charset="0"/>
            </a:endParaRPr>
          </a:p>
        </p:txBody>
      </p:sp>
      <p:sp>
        <p:nvSpPr>
          <p:cNvPr id="15" name="Rectangle 1">
            <a:extLst>
              <a:ext uri="{FF2B5EF4-FFF2-40B4-BE49-F238E27FC236}">
                <a16:creationId xmlns:a16="http://schemas.microsoft.com/office/drawing/2014/main" id="{697C45BA-833D-1FAD-D40E-16FB990FE7EB}"/>
              </a:ext>
            </a:extLst>
          </p:cNvPr>
          <p:cNvSpPr>
            <a:spLocks noChangeArrowheads="1"/>
          </p:cNvSpPr>
          <p:nvPr/>
        </p:nvSpPr>
        <p:spPr bwMode="auto">
          <a:xfrm>
            <a:off x="10356038" y="7716798"/>
            <a:ext cx="6309360"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buClrTx/>
              <a:buFontTx/>
              <a:buChar char="•"/>
            </a:pPr>
            <a:endParaRPr lang="es-ES" altLang="es-CO" sz="1800" b="1" dirty="0">
              <a:solidFill>
                <a:schemeClr val="tx1"/>
              </a:solidFill>
              <a:latin typeface="Arial" panose="020B0604020202020204" pitchFamily="34" charset="0"/>
            </a:endParaRPr>
          </a:p>
          <a:p>
            <a:pPr lvl="0" eaLnBrk="0" fontAlgn="base" hangingPunct="0">
              <a:spcBef>
                <a:spcPct val="0"/>
              </a:spcBef>
              <a:spcAft>
                <a:spcPct val="0"/>
              </a:spcAft>
              <a:buClrTx/>
            </a:pPr>
            <a:r>
              <a:rPr lang="es-ES" altLang="es-CO" sz="1800" b="1" dirty="0">
                <a:solidFill>
                  <a:schemeClr val="tx1"/>
                </a:solidFill>
                <a:latin typeface="Arial" panose="020B0604020202020204" pitchFamily="34" charset="0"/>
              </a:rPr>
              <a:t>Ejecutor (</a:t>
            </a:r>
            <a:r>
              <a:rPr lang="es-ES" altLang="es-CO" sz="1800" b="1" dirty="0" err="1">
                <a:solidFill>
                  <a:schemeClr val="tx1"/>
                </a:solidFill>
                <a:latin typeface="Arial" panose="020B0604020202020204" pitchFamily="34" charset="0"/>
              </a:rPr>
              <a:t>Worker</a:t>
            </a:r>
            <a:r>
              <a:rPr lang="es-ES" altLang="es-CO" sz="1800" b="1" dirty="0">
                <a:solidFill>
                  <a:schemeClr val="tx1"/>
                </a:solidFill>
                <a:latin typeface="Arial" panose="020B0604020202020204" pitchFamily="34" charset="0"/>
              </a:rPr>
              <a:t>):</a:t>
            </a:r>
          </a:p>
          <a:p>
            <a:pPr marL="285750" lvl="0" indent="-285750" eaLnBrk="0" fontAlgn="base" hangingPunct="0">
              <a:spcBef>
                <a:spcPct val="0"/>
              </a:spcBef>
              <a:spcAft>
                <a:spcPct val="0"/>
              </a:spcAft>
              <a:buClrTx/>
              <a:buFont typeface="Arial" panose="020B0604020202020204" pitchFamily="34" charset="0"/>
              <a:buChar char="•"/>
            </a:pPr>
            <a:r>
              <a:rPr lang="es-ES" altLang="es-CO" sz="1800" b="1" dirty="0">
                <a:solidFill>
                  <a:schemeClr val="tx1"/>
                </a:solidFill>
                <a:latin typeface="Arial" panose="020B0604020202020204" pitchFamily="34" charset="0"/>
              </a:rPr>
              <a:t>«Trabajador»: ejecuta tareas y devuelve el resultado a un controlador</a:t>
            </a:r>
          </a:p>
          <a:p>
            <a:pPr marL="285750" lvl="0" indent="-285750" eaLnBrk="0" fontAlgn="base" hangingPunct="0">
              <a:spcBef>
                <a:spcPct val="0"/>
              </a:spcBef>
              <a:spcAft>
                <a:spcPct val="0"/>
              </a:spcAft>
              <a:buClrTx/>
              <a:buFont typeface="Arial" panose="020B0604020202020204" pitchFamily="34" charset="0"/>
              <a:buChar char="•"/>
            </a:pPr>
            <a:r>
              <a:rPr lang="es-ES" altLang="es-CO" sz="1800" b="1" dirty="0">
                <a:solidFill>
                  <a:schemeClr val="tx1"/>
                </a:solidFill>
                <a:latin typeface="Arial" panose="020B0604020202020204" pitchFamily="34" charset="0"/>
              </a:rPr>
              <a:t>Ambos se ejecutan como JVM</a:t>
            </a:r>
            <a:endParaRPr kumimoji="0" lang="es-CO" altLang="es-CO" sz="1800" b="0" i="0" u="none" strike="noStrike" cap="none" normalizeH="0" baseline="0" dirty="0">
              <a:ln>
                <a:noFill/>
              </a:ln>
              <a:solidFill>
                <a:schemeClr val="tx1"/>
              </a:solidFill>
              <a:effectLst/>
              <a:latin typeface="Arial" panose="020B0604020202020204" pitchFamily="34" charset="0"/>
            </a:endParaRPr>
          </a:p>
        </p:txBody>
      </p:sp>
      <p:pic>
        <p:nvPicPr>
          <p:cNvPr id="14" name="Imagen 13">
            <a:extLst>
              <a:ext uri="{FF2B5EF4-FFF2-40B4-BE49-F238E27FC236}">
                <a16:creationId xmlns:a16="http://schemas.microsoft.com/office/drawing/2014/main" id="{D18559F0-C9E0-2193-AD93-F44526A4E8DF}"/>
              </a:ext>
            </a:extLst>
          </p:cNvPr>
          <p:cNvPicPr>
            <a:picLocks noChangeAspect="1"/>
          </p:cNvPicPr>
          <p:nvPr/>
        </p:nvPicPr>
        <p:blipFill>
          <a:blip r:embed="rId5"/>
          <a:stretch>
            <a:fillRect/>
          </a:stretch>
        </p:blipFill>
        <p:spPr>
          <a:xfrm>
            <a:off x="3852369" y="555020"/>
            <a:ext cx="10372344" cy="6958789"/>
          </a:xfrm>
          <a:prstGeom prst="rect">
            <a:avLst/>
          </a:prstGeom>
        </p:spPr>
      </p:pic>
    </p:spTree>
    <p:extLst>
      <p:ext uri="{BB962C8B-B14F-4D97-AF65-F5344CB8AC3E}">
        <p14:creationId xmlns:p14="http://schemas.microsoft.com/office/powerpoint/2010/main" val="42889804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4B5678-B35D-910A-A67F-AF2BFDEEE31C}"/>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AA3855AE-B132-02B5-B764-F958034BF058}"/>
              </a:ext>
            </a:extLst>
          </p:cNvPr>
          <p:cNvSpPr/>
          <p:nvPr/>
        </p:nvSpPr>
        <p:spPr>
          <a:xfrm>
            <a:off x="16526945" y="207818"/>
            <a:ext cx="1388509" cy="555404"/>
          </a:xfrm>
          <a:custGeom>
            <a:avLst/>
            <a:gdLst/>
            <a:ahLst/>
            <a:cxnLst/>
            <a:rect l="l" t="t" r="r" b="b"/>
            <a:pathLst>
              <a:path w="1388509" h="555404">
                <a:moveTo>
                  <a:pt x="0" y="0"/>
                </a:moveTo>
                <a:lnTo>
                  <a:pt x="1388510" y="0"/>
                </a:lnTo>
                <a:lnTo>
                  <a:pt x="1388510" y="555404"/>
                </a:lnTo>
                <a:lnTo>
                  <a:pt x="0" y="555404"/>
                </a:lnTo>
                <a:lnTo>
                  <a:pt x="0" y="0"/>
                </a:lnTo>
                <a:close/>
              </a:path>
            </a:pathLst>
          </a:custGeom>
          <a:blipFill>
            <a:blip r:embed="rId2"/>
            <a:stretch>
              <a:fillRect/>
            </a:stretch>
          </a:blipFill>
        </p:spPr>
        <p:txBody>
          <a:bodyPr/>
          <a:lstStyle/>
          <a:p>
            <a:endParaRPr lang="es-CO"/>
          </a:p>
        </p:txBody>
      </p:sp>
      <p:grpSp>
        <p:nvGrpSpPr>
          <p:cNvPr id="3" name="Group 3">
            <a:extLst>
              <a:ext uri="{FF2B5EF4-FFF2-40B4-BE49-F238E27FC236}">
                <a16:creationId xmlns:a16="http://schemas.microsoft.com/office/drawing/2014/main" id="{C9DFA67F-9711-2E69-CE3C-72C7D5475BE2}"/>
              </a:ext>
            </a:extLst>
          </p:cNvPr>
          <p:cNvGrpSpPr/>
          <p:nvPr/>
        </p:nvGrpSpPr>
        <p:grpSpPr>
          <a:xfrm>
            <a:off x="-76200" y="0"/>
            <a:ext cx="449045" cy="10287000"/>
            <a:chOff x="0" y="0"/>
            <a:chExt cx="598727" cy="13716000"/>
          </a:xfrm>
        </p:grpSpPr>
        <p:grpSp>
          <p:nvGrpSpPr>
            <p:cNvPr id="4" name="Group 4">
              <a:extLst>
                <a:ext uri="{FF2B5EF4-FFF2-40B4-BE49-F238E27FC236}">
                  <a16:creationId xmlns:a16="http://schemas.microsoft.com/office/drawing/2014/main" id="{27B4DCFB-4745-D2D7-8E04-91744B082FCF}"/>
                </a:ext>
              </a:extLst>
            </p:cNvPr>
            <p:cNvGrpSpPr/>
            <p:nvPr/>
          </p:nvGrpSpPr>
          <p:grpSpPr>
            <a:xfrm>
              <a:off x="77114" y="0"/>
              <a:ext cx="444500" cy="13716000"/>
              <a:chOff x="0" y="0"/>
              <a:chExt cx="87802" cy="2709333"/>
            </a:xfrm>
          </p:grpSpPr>
          <p:sp>
            <p:nvSpPr>
              <p:cNvPr id="5" name="Freeform 5">
                <a:extLst>
                  <a:ext uri="{FF2B5EF4-FFF2-40B4-BE49-F238E27FC236}">
                    <a16:creationId xmlns:a16="http://schemas.microsoft.com/office/drawing/2014/main" id="{FA45FA77-9A3D-832B-7130-8D7327EC723B}"/>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6" name="TextBox 6">
                <a:extLst>
                  <a:ext uri="{FF2B5EF4-FFF2-40B4-BE49-F238E27FC236}">
                    <a16:creationId xmlns:a16="http://schemas.microsoft.com/office/drawing/2014/main" id="{9284E7EC-5AAC-3637-18AF-5E1AE5D73FC3}"/>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7" name="Freeform 7">
              <a:extLst>
                <a:ext uri="{FF2B5EF4-FFF2-40B4-BE49-F238E27FC236}">
                  <a16:creationId xmlns:a16="http://schemas.microsoft.com/office/drawing/2014/main" id="{C7319878-0FF2-3B17-863A-206092F0D56E}"/>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8" name="Freeform 8">
              <a:extLst>
                <a:ext uri="{FF2B5EF4-FFF2-40B4-BE49-F238E27FC236}">
                  <a16:creationId xmlns:a16="http://schemas.microsoft.com/office/drawing/2014/main" id="{4A2C22EE-9EA4-02EF-54A6-45986D7BD55B}"/>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grpSp>
          <p:nvGrpSpPr>
            <p:cNvPr id="9" name="Group 9">
              <a:extLst>
                <a:ext uri="{FF2B5EF4-FFF2-40B4-BE49-F238E27FC236}">
                  <a16:creationId xmlns:a16="http://schemas.microsoft.com/office/drawing/2014/main" id="{3FA0EB68-DEB7-FB40-A13D-6A971FE4C525}"/>
                </a:ext>
              </a:extLst>
            </p:cNvPr>
            <p:cNvGrpSpPr/>
            <p:nvPr/>
          </p:nvGrpSpPr>
          <p:grpSpPr>
            <a:xfrm rot="1460314">
              <a:off x="1518" y="765089"/>
              <a:ext cx="595692" cy="135824"/>
              <a:chOff x="0" y="0"/>
              <a:chExt cx="1355149" cy="308989"/>
            </a:xfrm>
          </p:grpSpPr>
          <p:sp>
            <p:nvSpPr>
              <p:cNvPr id="10" name="Freeform 10">
                <a:extLst>
                  <a:ext uri="{FF2B5EF4-FFF2-40B4-BE49-F238E27FC236}">
                    <a16:creationId xmlns:a16="http://schemas.microsoft.com/office/drawing/2014/main" id="{299548B2-F541-91A2-8139-B16A89727AD6}"/>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1" name="TextBox 11">
                <a:extLst>
                  <a:ext uri="{FF2B5EF4-FFF2-40B4-BE49-F238E27FC236}">
                    <a16:creationId xmlns:a16="http://schemas.microsoft.com/office/drawing/2014/main" id="{E61F6F86-6751-4D9F-CD0F-78B1A6E9CDED}"/>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sp>
        <p:nvSpPr>
          <p:cNvPr id="12" name="Rectangle 1">
            <a:extLst>
              <a:ext uri="{FF2B5EF4-FFF2-40B4-BE49-F238E27FC236}">
                <a16:creationId xmlns:a16="http://schemas.microsoft.com/office/drawing/2014/main" id="{40B8126E-3857-ADE0-509B-AC8D5CA8078C}"/>
              </a:ext>
            </a:extLst>
          </p:cNvPr>
          <p:cNvSpPr>
            <a:spLocks noChangeArrowheads="1"/>
          </p:cNvSpPr>
          <p:nvPr/>
        </p:nvSpPr>
        <p:spPr bwMode="auto">
          <a:xfrm>
            <a:off x="1497330" y="3818962"/>
            <a:ext cx="12195810" cy="56323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buClrTx/>
            </a:pPr>
            <a:r>
              <a:rPr lang="es-ES" altLang="es-CO" sz="2400" b="1" dirty="0">
                <a:solidFill>
                  <a:schemeClr val="tx1"/>
                </a:solidFill>
                <a:latin typeface="Arial" panose="020B0604020202020204" pitchFamily="34" charset="0"/>
              </a:rPr>
              <a:t>RDD:</a:t>
            </a:r>
          </a:p>
          <a:p>
            <a:pPr lvl="0" eaLnBrk="0" fontAlgn="base" hangingPunct="0">
              <a:spcBef>
                <a:spcPct val="0"/>
              </a:spcBef>
              <a:spcAft>
                <a:spcPct val="0"/>
              </a:spcAft>
              <a:buClrTx/>
              <a:buFontTx/>
              <a:buChar char="•"/>
            </a:pPr>
            <a:endParaRPr lang="es-ES" altLang="es-CO" sz="2400" b="1" dirty="0">
              <a:solidFill>
                <a:schemeClr val="tx1"/>
              </a:solidFill>
              <a:latin typeface="Arial" panose="020B0604020202020204" pitchFamily="34" charset="0"/>
            </a:endParaRPr>
          </a:p>
          <a:p>
            <a:pPr lvl="0" eaLnBrk="0" fontAlgn="base" hangingPunct="0">
              <a:spcBef>
                <a:spcPct val="0"/>
              </a:spcBef>
              <a:spcAft>
                <a:spcPct val="0"/>
              </a:spcAft>
              <a:buClrTx/>
            </a:pPr>
            <a:r>
              <a:rPr lang="es-ES" altLang="es-CO" sz="2400" b="1" dirty="0">
                <a:solidFill>
                  <a:schemeClr val="tx1"/>
                </a:solidFill>
                <a:latin typeface="Arial" panose="020B0604020202020204" pitchFamily="34" charset="0"/>
              </a:rPr>
              <a:t>Conjunto de datos distribuido resiliente: las abstracciones de </a:t>
            </a:r>
            <a:r>
              <a:rPr lang="es-ES" altLang="es-CO" sz="2400" b="1" dirty="0" err="1">
                <a:solidFill>
                  <a:schemeClr val="tx1"/>
                </a:solidFill>
                <a:latin typeface="Arial" panose="020B0604020202020204" pitchFamily="34" charset="0"/>
              </a:rPr>
              <a:t>Spark</a:t>
            </a:r>
            <a:r>
              <a:rPr lang="es-ES" altLang="es-CO" sz="2400" b="1" dirty="0">
                <a:solidFill>
                  <a:schemeClr val="tx1"/>
                </a:solidFill>
                <a:latin typeface="Arial" panose="020B0604020202020204" pitchFamily="34" charset="0"/>
              </a:rPr>
              <a:t>. Se utiliza para gestionar la recopilación distribuida de elementos de datos (p. ej., filas en un archivo de texto, matriz de datos, conjunto de datos binarios) en todos los nodos de un clúster.</a:t>
            </a:r>
          </a:p>
          <a:p>
            <a:pPr lvl="0" eaLnBrk="0" fontAlgn="base" hangingPunct="0">
              <a:spcBef>
                <a:spcPct val="0"/>
              </a:spcBef>
              <a:spcAft>
                <a:spcPct val="0"/>
              </a:spcAft>
              <a:buClrTx/>
            </a:pPr>
            <a:endParaRPr lang="es-ES" altLang="es-CO" sz="2400" b="1" dirty="0">
              <a:solidFill>
                <a:schemeClr val="tx1"/>
              </a:solidFill>
              <a:latin typeface="Arial" panose="020B0604020202020204" pitchFamily="34" charset="0"/>
            </a:endParaRPr>
          </a:p>
          <a:p>
            <a:pPr lvl="0" eaLnBrk="0" fontAlgn="base" hangingPunct="0">
              <a:spcBef>
                <a:spcPct val="0"/>
              </a:spcBef>
              <a:spcAft>
                <a:spcPct val="0"/>
              </a:spcAft>
              <a:buClrTx/>
            </a:pPr>
            <a:r>
              <a:rPr lang="es-ES" altLang="es-CO" sz="2400" b="1" dirty="0">
                <a:solidFill>
                  <a:schemeClr val="tx1"/>
                </a:solidFill>
                <a:latin typeface="Arial" panose="020B0604020202020204" pitchFamily="34" charset="0"/>
              </a:rPr>
              <a:t>Es inmutable.</a:t>
            </a:r>
          </a:p>
          <a:p>
            <a:pPr lvl="0" eaLnBrk="0" fontAlgn="base" hangingPunct="0">
              <a:spcBef>
                <a:spcPct val="0"/>
              </a:spcBef>
              <a:spcAft>
                <a:spcPct val="0"/>
              </a:spcAft>
              <a:buClrTx/>
              <a:buFontTx/>
              <a:buChar char="•"/>
            </a:pPr>
            <a:endParaRPr lang="es-ES" altLang="es-CO" sz="2400" b="1" dirty="0">
              <a:solidFill>
                <a:schemeClr val="tx1"/>
              </a:solidFill>
              <a:latin typeface="Arial" panose="020B0604020202020204" pitchFamily="34" charset="0"/>
            </a:endParaRPr>
          </a:p>
          <a:p>
            <a:pPr lvl="0" eaLnBrk="0" fontAlgn="base" hangingPunct="0">
              <a:spcBef>
                <a:spcPct val="0"/>
              </a:spcBef>
              <a:spcAft>
                <a:spcPct val="0"/>
              </a:spcAft>
              <a:buClrTx/>
            </a:pPr>
            <a:r>
              <a:rPr lang="es-ES" altLang="es-CO" sz="2400" b="1" dirty="0">
                <a:solidFill>
                  <a:schemeClr val="tx1"/>
                </a:solidFill>
                <a:latin typeface="Arial" panose="020B0604020202020204" pitchFamily="34" charset="0"/>
              </a:rPr>
              <a:t>Transformación:</a:t>
            </a:r>
          </a:p>
          <a:p>
            <a:pPr lvl="0" eaLnBrk="0" fontAlgn="base" hangingPunct="0">
              <a:spcBef>
                <a:spcPct val="0"/>
              </a:spcBef>
              <a:spcAft>
                <a:spcPct val="0"/>
              </a:spcAft>
              <a:buClrTx/>
            </a:pPr>
            <a:r>
              <a:rPr lang="es-ES" altLang="es-CO" sz="2400" b="1" dirty="0">
                <a:solidFill>
                  <a:schemeClr val="tx1"/>
                </a:solidFill>
                <a:latin typeface="Arial" panose="020B0604020202020204" pitchFamily="34" charset="0"/>
              </a:rPr>
              <a:t>Se planifica y optimiza, pero no se evalúa.</a:t>
            </a:r>
          </a:p>
          <a:p>
            <a:pPr lvl="0" eaLnBrk="0" fontAlgn="base" hangingPunct="0">
              <a:spcBef>
                <a:spcPct val="0"/>
              </a:spcBef>
              <a:spcAft>
                <a:spcPct val="0"/>
              </a:spcAft>
              <a:buClrTx/>
            </a:pPr>
            <a:r>
              <a:rPr lang="es-ES" altLang="es-CO" sz="2400" b="1" dirty="0">
                <a:solidFill>
                  <a:schemeClr val="tx1"/>
                </a:solidFill>
                <a:latin typeface="Arial" panose="020B0604020202020204" pitchFamily="34" charset="0"/>
              </a:rPr>
              <a:t>Se planifica como DAG: grafo acíclico directo.</a:t>
            </a:r>
          </a:p>
          <a:p>
            <a:pPr lvl="0" eaLnBrk="0" fontAlgn="base" hangingPunct="0">
              <a:spcBef>
                <a:spcPct val="0"/>
              </a:spcBef>
              <a:spcAft>
                <a:spcPct val="0"/>
              </a:spcAft>
              <a:buClrTx/>
              <a:buFontTx/>
              <a:buChar char="•"/>
            </a:pPr>
            <a:endParaRPr lang="es-ES" altLang="es-CO" sz="2400" b="1" dirty="0">
              <a:solidFill>
                <a:schemeClr val="tx1"/>
              </a:solidFill>
              <a:latin typeface="Arial" panose="020B0604020202020204" pitchFamily="34" charset="0"/>
            </a:endParaRPr>
          </a:p>
          <a:p>
            <a:pPr lvl="0" eaLnBrk="0" fontAlgn="base" hangingPunct="0">
              <a:spcBef>
                <a:spcPct val="0"/>
              </a:spcBef>
              <a:spcAft>
                <a:spcPct val="0"/>
              </a:spcAft>
              <a:buClrTx/>
            </a:pPr>
            <a:r>
              <a:rPr lang="es-ES" altLang="es-CO" sz="2400" b="1" dirty="0">
                <a:solidFill>
                  <a:schemeClr val="tx1"/>
                </a:solidFill>
                <a:latin typeface="Arial" panose="020B0604020202020204" pitchFamily="34" charset="0"/>
              </a:rPr>
              <a:t>Acción:</a:t>
            </a:r>
          </a:p>
          <a:p>
            <a:pPr lvl="0" eaLnBrk="0" fontAlgn="base" hangingPunct="0">
              <a:spcBef>
                <a:spcPct val="0"/>
              </a:spcBef>
              <a:spcAft>
                <a:spcPct val="0"/>
              </a:spcAft>
              <a:buClrTx/>
            </a:pPr>
            <a:r>
              <a:rPr lang="es-ES" altLang="es-CO" sz="2400" b="1" dirty="0">
                <a:solidFill>
                  <a:schemeClr val="tx1"/>
                </a:solidFill>
                <a:latin typeface="Arial" panose="020B0604020202020204" pitchFamily="34" charset="0"/>
              </a:rPr>
              <a:t>La acción es un desencadenador que inicia todo el proceso.</a:t>
            </a:r>
            <a:endParaRPr kumimoji="0" lang="es-CO" altLang="es-CO" sz="2400" b="0" i="0" u="none" strike="noStrike" cap="none" normalizeH="0" baseline="0" dirty="0">
              <a:ln>
                <a:noFill/>
              </a:ln>
              <a:solidFill>
                <a:schemeClr val="tx1"/>
              </a:solidFill>
              <a:effectLst/>
              <a:latin typeface="Arial" panose="020B0604020202020204" pitchFamily="34" charset="0"/>
            </a:endParaRPr>
          </a:p>
        </p:txBody>
      </p:sp>
      <p:pic>
        <p:nvPicPr>
          <p:cNvPr id="14" name="Imagen 13" descr="Gráfico, Gráfico de cajas y bigotes&#10;&#10;El contenido generado por IA puede ser incorrecto.">
            <a:extLst>
              <a:ext uri="{FF2B5EF4-FFF2-40B4-BE49-F238E27FC236}">
                <a16:creationId xmlns:a16="http://schemas.microsoft.com/office/drawing/2014/main" id="{120549B5-A894-A88B-6C71-59BE1F919DA8}"/>
              </a:ext>
            </a:extLst>
          </p:cNvPr>
          <p:cNvPicPr>
            <a:picLocks noChangeAspect="1"/>
          </p:cNvPicPr>
          <p:nvPr/>
        </p:nvPicPr>
        <p:blipFill>
          <a:blip r:embed="rId5"/>
          <a:stretch>
            <a:fillRect/>
          </a:stretch>
        </p:blipFill>
        <p:spPr>
          <a:xfrm>
            <a:off x="3185281" y="1070384"/>
            <a:ext cx="11917438" cy="1962424"/>
          </a:xfrm>
          <a:prstGeom prst="rect">
            <a:avLst/>
          </a:prstGeom>
        </p:spPr>
      </p:pic>
    </p:spTree>
    <p:extLst>
      <p:ext uri="{BB962C8B-B14F-4D97-AF65-F5344CB8AC3E}">
        <p14:creationId xmlns:p14="http://schemas.microsoft.com/office/powerpoint/2010/main" val="13630925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16B1C8-6526-F2BF-6EDF-16D4640AF9CF}"/>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156AD8D2-B24F-1689-ACB8-1488456AA9C1}"/>
              </a:ext>
            </a:extLst>
          </p:cNvPr>
          <p:cNvSpPr/>
          <p:nvPr/>
        </p:nvSpPr>
        <p:spPr>
          <a:xfrm>
            <a:off x="16526945" y="207818"/>
            <a:ext cx="1388509" cy="555404"/>
          </a:xfrm>
          <a:custGeom>
            <a:avLst/>
            <a:gdLst/>
            <a:ahLst/>
            <a:cxnLst/>
            <a:rect l="l" t="t" r="r" b="b"/>
            <a:pathLst>
              <a:path w="1388509" h="555404">
                <a:moveTo>
                  <a:pt x="0" y="0"/>
                </a:moveTo>
                <a:lnTo>
                  <a:pt x="1388510" y="0"/>
                </a:lnTo>
                <a:lnTo>
                  <a:pt x="1388510" y="555404"/>
                </a:lnTo>
                <a:lnTo>
                  <a:pt x="0" y="555404"/>
                </a:lnTo>
                <a:lnTo>
                  <a:pt x="0" y="0"/>
                </a:lnTo>
                <a:close/>
              </a:path>
            </a:pathLst>
          </a:custGeom>
          <a:blipFill>
            <a:blip r:embed="rId2"/>
            <a:stretch>
              <a:fillRect/>
            </a:stretch>
          </a:blipFill>
        </p:spPr>
        <p:txBody>
          <a:bodyPr/>
          <a:lstStyle/>
          <a:p>
            <a:endParaRPr lang="es-CO"/>
          </a:p>
        </p:txBody>
      </p:sp>
      <p:grpSp>
        <p:nvGrpSpPr>
          <p:cNvPr id="3" name="Group 3">
            <a:extLst>
              <a:ext uri="{FF2B5EF4-FFF2-40B4-BE49-F238E27FC236}">
                <a16:creationId xmlns:a16="http://schemas.microsoft.com/office/drawing/2014/main" id="{EBAF4C8B-FAAE-B915-BC15-66F54B543421}"/>
              </a:ext>
            </a:extLst>
          </p:cNvPr>
          <p:cNvGrpSpPr/>
          <p:nvPr/>
        </p:nvGrpSpPr>
        <p:grpSpPr>
          <a:xfrm>
            <a:off x="-76200" y="0"/>
            <a:ext cx="449045" cy="10287000"/>
            <a:chOff x="0" y="0"/>
            <a:chExt cx="598727" cy="13716000"/>
          </a:xfrm>
        </p:grpSpPr>
        <p:grpSp>
          <p:nvGrpSpPr>
            <p:cNvPr id="4" name="Group 4">
              <a:extLst>
                <a:ext uri="{FF2B5EF4-FFF2-40B4-BE49-F238E27FC236}">
                  <a16:creationId xmlns:a16="http://schemas.microsoft.com/office/drawing/2014/main" id="{B2D1EE4A-3E2E-FCF1-0062-63AE7DA41DD1}"/>
                </a:ext>
              </a:extLst>
            </p:cNvPr>
            <p:cNvGrpSpPr/>
            <p:nvPr/>
          </p:nvGrpSpPr>
          <p:grpSpPr>
            <a:xfrm>
              <a:off x="77114" y="0"/>
              <a:ext cx="444500" cy="13716000"/>
              <a:chOff x="0" y="0"/>
              <a:chExt cx="87802" cy="2709333"/>
            </a:xfrm>
          </p:grpSpPr>
          <p:sp>
            <p:nvSpPr>
              <p:cNvPr id="5" name="Freeform 5">
                <a:extLst>
                  <a:ext uri="{FF2B5EF4-FFF2-40B4-BE49-F238E27FC236}">
                    <a16:creationId xmlns:a16="http://schemas.microsoft.com/office/drawing/2014/main" id="{C6994F88-64FD-9061-FC75-7ECB42A085A7}"/>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6" name="TextBox 6">
                <a:extLst>
                  <a:ext uri="{FF2B5EF4-FFF2-40B4-BE49-F238E27FC236}">
                    <a16:creationId xmlns:a16="http://schemas.microsoft.com/office/drawing/2014/main" id="{7C544B94-0BB5-01F1-767E-5FDD11DBD8A0}"/>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7" name="Freeform 7">
              <a:extLst>
                <a:ext uri="{FF2B5EF4-FFF2-40B4-BE49-F238E27FC236}">
                  <a16:creationId xmlns:a16="http://schemas.microsoft.com/office/drawing/2014/main" id="{5041C1E4-720F-A356-DC69-5ABFF187C44B}"/>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8" name="Freeform 8">
              <a:extLst>
                <a:ext uri="{FF2B5EF4-FFF2-40B4-BE49-F238E27FC236}">
                  <a16:creationId xmlns:a16="http://schemas.microsoft.com/office/drawing/2014/main" id="{C490EFEA-FCC0-732F-BC85-128326785846}"/>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grpSp>
          <p:nvGrpSpPr>
            <p:cNvPr id="9" name="Group 9">
              <a:extLst>
                <a:ext uri="{FF2B5EF4-FFF2-40B4-BE49-F238E27FC236}">
                  <a16:creationId xmlns:a16="http://schemas.microsoft.com/office/drawing/2014/main" id="{4B02DAE5-BFA7-80F6-2CD3-E99416040774}"/>
                </a:ext>
              </a:extLst>
            </p:cNvPr>
            <p:cNvGrpSpPr/>
            <p:nvPr/>
          </p:nvGrpSpPr>
          <p:grpSpPr>
            <a:xfrm rot="1460314">
              <a:off x="1518" y="765089"/>
              <a:ext cx="595692" cy="135824"/>
              <a:chOff x="0" y="0"/>
              <a:chExt cx="1355149" cy="308989"/>
            </a:xfrm>
          </p:grpSpPr>
          <p:sp>
            <p:nvSpPr>
              <p:cNvPr id="10" name="Freeform 10">
                <a:extLst>
                  <a:ext uri="{FF2B5EF4-FFF2-40B4-BE49-F238E27FC236}">
                    <a16:creationId xmlns:a16="http://schemas.microsoft.com/office/drawing/2014/main" id="{1C9310C1-CCB2-7C08-1288-CD9C288F22F2}"/>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1" name="TextBox 11">
                <a:extLst>
                  <a:ext uri="{FF2B5EF4-FFF2-40B4-BE49-F238E27FC236}">
                    <a16:creationId xmlns:a16="http://schemas.microsoft.com/office/drawing/2014/main" id="{F18A4EA5-7F11-1DD4-5C1A-6325B73E1215}"/>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sp>
        <p:nvSpPr>
          <p:cNvPr id="13" name="AutoShape 2">
            <a:extLst>
              <a:ext uri="{FF2B5EF4-FFF2-40B4-BE49-F238E27FC236}">
                <a16:creationId xmlns:a16="http://schemas.microsoft.com/office/drawing/2014/main" id="{EB934E84-978A-9C07-F51F-EFE2B835C619}"/>
              </a:ext>
            </a:extLst>
          </p:cNvPr>
          <p:cNvSpPr>
            <a:spLocks noChangeAspect="1" noChangeArrowheads="1"/>
          </p:cNvSpPr>
          <p:nvPr/>
        </p:nvSpPr>
        <p:spPr bwMode="auto">
          <a:xfrm>
            <a:off x="8991600" y="49911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pic>
        <p:nvPicPr>
          <p:cNvPr id="15" name="Imagen 14">
            <a:extLst>
              <a:ext uri="{FF2B5EF4-FFF2-40B4-BE49-F238E27FC236}">
                <a16:creationId xmlns:a16="http://schemas.microsoft.com/office/drawing/2014/main" id="{90D8B8A1-A148-5B2A-8252-13690ECCE5BC}"/>
              </a:ext>
            </a:extLst>
          </p:cNvPr>
          <p:cNvPicPr>
            <a:picLocks noChangeAspect="1"/>
          </p:cNvPicPr>
          <p:nvPr/>
        </p:nvPicPr>
        <p:blipFill>
          <a:blip r:embed="rId5"/>
          <a:stretch>
            <a:fillRect/>
          </a:stretch>
        </p:blipFill>
        <p:spPr>
          <a:xfrm>
            <a:off x="4419600" y="1452562"/>
            <a:ext cx="9753600" cy="7381875"/>
          </a:xfrm>
          <a:prstGeom prst="rect">
            <a:avLst/>
          </a:prstGeom>
        </p:spPr>
      </p:pic>
    </p:spTree>
    <p:extLst>
      <p:ext uri="{BB962C8B-B14F-4D97-AF65-F5344CB8AC3E}">
        <p14:creationId xmlns:p14="http://schemas.microsoft.com/office/powerpoint/2010/main" val="2548223380"/>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o" ma:contentTypeID="0x0101009E0DDBAFD1725F409D01B56EA32EFDE3" ma:contentTypeVersion="7" ma:contentTypeDescription="Crear nuevo documento." ma:contentTypeScope="" ma:versionID="7dc7d2ffd02d580038770cdc54fb49b2">
  <xsd:schema xmlns:xsd="http://www.w3.org/2001/XMLSchema" xmlns:xs="http://www.w3.org/2001/XMLSchema" xmlns:p="http://schemas.microsoft.com/office/2006/metadata/properties" xmlns:ns2="6c275f7e-0654-4a6d-8904-2cca8e28e712" xmlns:ns3="cd0e0202-030e-462a-aa27-6a6a82479e70" targetNamespace="http://schemas.microsoft.com/office/2006/metadata/properties" ma:root="true" ma:fieldsID="6553f877db16f6ec9bb39e8e018c4235" ns2:_="" ns3:_="">
    <xsd:import namespace="6c275f7e-0654-4a6d-8904-2cca8e28e712"/>
    <xsd:import namespace="cd0e0202-030e-462a-aa27-6a6a82479e70"/>
    <xsd:element name="properties">
      <xsd:complexType>
        <xsd:sequence>
          <xsd:element name="documentManagement">
            <xsd:complexType>
              <xsd:all>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c275f7e-0654-4a6d-8904-2cca8e28e712" elementFormDefault="qualified">
    <xsd:import namespace="http://schemas.microsoft.com/office/2006/documentManagement/types"/>
    <xsd:import namespace="http://schemas.microsoft.com/office/infopath/2007/PartnerControls"/>
    <xsd:element name="lcf76f155ced4ddcb4097134ff3c332f" ma:index="9" nillable="true" ma:taxonomy="true" ma:internalName="lcf76f155ced4ddcb4097134ff3c332f" ma:taxonomyFieldName="MediaServiceImageTags" ma:displayName="Etiquetas de imagen" ma:readOnly="false" ma:fieldId="{5cf76f15-5ced-4ddc-b409-7134ff3c332f}" ma:taxonomyMulti="true" ma:sspId="39d08eb0-6654-4c6a-ad6e-6625fbda6bf1"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cd0e0202-030e-462a-aa27-6a6a82479e70" elementFormDefault="qualified">
    <xsd:import namespace="http://schemas.microsoft.com/office/2006/documentManagement/types"/>
    <xsd:import namespace="http://schemas.microsoft.com/office/infopath/2007/PartnerControls"/>
    <xsd:element name="TaxCatchAll" ma:index="10" nillable="true" ma:displayName="Taxonomy Catch All Column" ma:hidden="true" ma:list="{821bf81b-0d50-4df5-8eec-576b1a7382f6}" ma:internalName="TaxCatchAll" ma:showField="CatchAllData" ma:web="cd0e0202-030e-462a-aa27-6a6a82479e70">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TaxCatchAll xmlns="cd0e0202-030e-462a-aa27-6a6a82479e70" xsi:nil="true"/>
    <lcf76f155ced4ddcb4097134ff3c332f xmlns="6c275f7e-0654-4a6d-8904-2cca8e28e712">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FE3D0385-A233-4172-ADB2-B697B7C47559}">
  <ds:schemaRefs>
    <ds:schemaRef ds:uri="http://schemas.microsoft.com/sharepoint/v3/contenttype/forms"/>
  </ds:schemaRefs>
</ds:datastoreItem>
</file>

<file path=customXml/itemProps2.xml><?xml version="1.0" encoding="utf-8"?>
<ds:datastoreItem xmlns:ds="http://schemas.openxmlformats.org/officeDocument/2006/customXml" ds:itemID="{C2897171-D617-4035-84F5-B2C4786536B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c275f7e-0654-4a6d-8904-2cca8e28e712"/>
    <ds:schemaRef ds:uri="cd0e0202-030e-462a-aa27-6a6a82479e7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AB26D1D1-A15E-45AB-876A-271BF38AB980}">
  <ds:schemaRefs>
    <ds:schemaRef ds:uri="http://schemas.microsoft.com/office/2006/metadata/properties"/>
    <ds:schemaRef ds:uri="http://schemas.microsoft.com/office/infopath/2007/PartnerControls"/>
    <ds:schemaRef ds:uri="cd0e0202-030e-462a-aa27-6a6a82479e70"/>
    <ds:schemaRef ds:uri="6c275f7e-0654-4a6d-8904-2cca8e28e712"/>
  </ds:schemaRefs>
</ds:datastoreItem>
</file>

<file path=docProps/app.xml><?xml version="1.0" encoding="utf-8"?>
<Properties xmlns="http://schemas.openxmlformats.org/officeDocument/2006/extended-properties" xmlns:vt="http://schemas.openxmlformats.org/officeDocument/2006/docPropsVTypes">
  <TotalTime>16587</TotalTime>
  <Words>2542</Words>
  <Application>Microsoft Office PowerPoint</Application>
  <PresentationFormat>Personalizado</PresentationFormat>
  <Paragraphs>366</Paragraphs>
  <Slides>43</Slides>
  <Notes>2</Notes>
  <HiddenSlides>0</HiddenSlides>
  <MMClips>0</MMClips>
  <ScaleCrop>false</ScaleCrop>
  <HeadingPairs>
    <vt:vector size="6" baseType="variant">
      <vt:variant>
        <vt:lpstr>Fuentes usadas</vt:lpstr>
      </vt:variant>
      <vt:variant>
        <vt:i4>10</vt:i4>
      </vt:variant>
      <vt:variant>
        <vt:lpstr>Tema</vt:lpstr>
      </vt:variant>
      <vt:variant>
        <vt:i4>1</vt:i4>
      </vt:variant>
      <vt:variant>
        <vt:lpstr>Títulos de diapositiva</vt:lpstr>
      </vt:variant>
      <vt:variant>
        <vt:i4>43</vt:i4>
      </vt:variant>
    </vt:vector>
  </HeadingPairs>
  <TitlesOfParts>
    <vt:vector size="54" baseType="lpstr">
      <vt:lpstr>ArialMT</vt:lpstr>
      <vt:lpstr>Google Sans Text</vt:lpstr>
      <vt:lpstr>Arial-BoldMT</vt:lpstr>
      <vt:lpstr>Poppins</vt:lpstr>
      <vt:lpstr>Courier</vt:lpstr>
      <vt:lpstr>Calibri</vt:lpstr>
      <vt:lpstr>CourierNewPS-BoldMT</vt:lpstr>
      <vt:lpstr>CourierNewPS-BoldItalicMT</vt:lpstr>
      <vt:lpstr>Arial</vt:lpstr>
      <vt:lpstr>Courier-Oblique</vt:lpstr>
      <vt:lpstr>Office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Administrador</dc:creator>
  <cp:lastModifiedBy>Juan Esteban Mejia Velasquez</cp:lastModifiedBy>
  <cp:revision>47</cp:revision>
  <dcterms:created xsi:type="dcterms:W3CDTF">2006-08-16T00:00:00Z</dcterms:created>
  <dcterms:modified xsi:type="dcterms:W3CDTF">2026-01-14T21:21:59Z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0x0101009E0DDBAFD1725F409D01B56EA32EFDE3</vt:lpwstr>
  </property>
  <property fmtid="{D5CDD505-2E9C-101B-9397-08002B2CF9AE}" pid="3" name="GUID">
    <vt:lpwstr>8ee56194-4f5f-4314-9a7c-fa71b263b52c</vt:lpwstr>
  </property>
  <property fmtid="{D5CDD505-2E9C-101B-9397-08002B2CF9AE}" pid="4" name="xd_Signature">
    <vt:bool>false</vt:bool>
  </property>
  <property fmtid="{D5CDD505-2E9C-101B-9397-08002B2CF9AE}" pid="5" name="xd_ProgID">
    <vt:lpwstr/>
  </property>
  <property fmtid="{D5CDD505-2E9C-101B-9397-08002B2CF9AE}" pid="6" name="_ExtendedDescription">
    <vt:lpwstr/>
  </property>
  <property fmtid="{D5CDD505-2E9C-101B-9397-08002B2CF9AE}" pid="7" name="SharedWithUsers">
    <vt:lpwstr/>
  </property>
  <property fmtid="{D5CDD505-2E9C-101B-9397-08002B2CF9AE}" pid="8" name="TriggerFlowInfo">
    <vt:lpwstr/>
  </property>
  <property fmtid="{D5CDD505-2E9C-101B-9397-08002B2CF9AE}" pid="9" name="ComplianceAssetId">
    <vt:lpwstr/>
  </property>
  <property fmtid="{D5CDD505-2E9C-101B-9397-08002B2CF9AE}" pid="10" name="TemplateUrl">
    <vt:lpwstr/>
  </property>
  <property fmtid="{D5CDD505-2E9C-101B-9397-08002B2CF9AE}" pid="11" name="MediaServiceImageTags">
    <vt:lpwstr/>
  </property>
</Properties>
</file>